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63" r:id="rId5"/>
    <p:sldId id="264" r:id="rId6"/>
    <p:sldId id="265" r:id="rId7"/>
    <p:sldId id="266" r:id="rId8"/>
    <p:sldId id="267" r:id="rId9"/>
    <p:sldId id="268" r:id="rId10"/>
    <p:sldId id="270" r:id="rId11"/>
    <p:sldId id="258" r:id="rId12"/>
    <p:sldId id="458" r:id="rId13"/>
    <p:sldId id="259" r:id="rId14"/>
    <p:sldId id="436" r:id="rId15"/>
    <p:sldId id="437" r:id="rId16"/>
    <p:sldId id="438" r:id="rId17"/>
    <p:sldId id="275" r:id="rId18"/>
    <p:sldId id="277" r:id="rId19"/>
    <p:sldId id="280" r:id="rId20"/>
    <p:sldId id="281" r:id="rId21"/>
    <p:sldId id="285" r:id="rId22"/>
    <p:sldId id="427" r:id="rId23"/>
    <p:sldId id="428" r:id="rId24"/>
    <p:sldId id="439" r:id="rId25"/>
    <p:sldId id="440" r:id="rId26"/>
    <p:sldId id="441" r:id="rId27"/>
    <p:sldId id="350" r:id="rId28"/>
    <p:sldId id="351" r:id="rId29"/>
    <p:sldId id="429" r:id="rId30"/>
    <p:sldId id="353" r:id="rId31"/>
    <p:sldId id="355" r:id="rId32"/>
    <p:sldId id="358" r:id="rId33"/>
    <p:sldId id="360" r:id="rId34"/>
    <p:sldId id="362" r:id="rId35"/>
    <p:sldId id="364" r:id="rId36"/>
    <p:sldId id="367" r:id="rId37"/>
    <p:sldId id="368" r:id="rId38"/>
    <p:sldId id="369" r:id="rId39"/>
    <p:sldId id="371" r:id="rId40"/>
    <p:sldId id="373" r:id="rId41"/>
    <p:sldId id="375" r:id="rId42"/>
    <p:sldId id="376" r:id="rId43"/>
    <p:sldId id="377" r:id="rId44"/>
    <p:sldId id="379" r:id="rId45"/>
    <p:sldId id="442" r:id="rId46"/>
    <p:sldId id="381" r:id="rId47"/>
    <p:sldId id="382" r:id="rId48"/>
    <p:sldId id="384" r:id="rId49"/>
    <p:sldId id="385" r:id="rId50"/>
    <p:sldId id="388" r:id="rId51"/>
    <p:sldId id="431" r:id="rId52"/>
    <p:sldId id="390" r:id="rId53"/>
    <p:sldId id="391" r:id="rId54"/>
    <p:sldId id="392" r:id="rId55"/>
    <p:sldId id="394" r:id="rId56"/>
    <p:sldId id="395" r:id="rId57"/>
    <p:sldId id="443" r:id="rId58"/>
    <p:sldId id="433" r:id="rId59"/>
    <p:sldId id="434" r:id="rId60"/>
    <p:sldId id="399" r:id="rId61"/>
    <p:sldId id="435" r:id="rId62"/>
    <p:sldId id="400" r:id="rId63"/>
    <p:sldId id="403" r:id="rId64"/>
    <p:sldId id="445" r:id="rId65"/>
    <p:sldId id="446" r:id="rId66"/>
    <p:sldId id="444" r:id="rId67"/>
    <p:sldId id="406" r:id="rId68"/>
    <p:sldId id="407" r:id="rId69"/>
    <p:sldId id="408" r:id="rId70"/>
    <p:sldId id="418" r:id="rId71"/>
    <p:sldId id="417" r:id="rId72"/>
    <p:sldId id="426" r:id="rId73"/>
    <p:sldId id="409" r:id="rId74"/>
    <p:sldId id="412" r:id="rId75"/>
    <p:sldId id="413" r:id="rId76"/>
    <p:sldId id="415" r:id="rId77"/>
    <p:sldId id="448" r:id="rId78"/>
    <p:sldId id="449" r:id="rId79"/>
    <p:sldId id="450" r:id="rId80"/>
    <p:sldId id="451" r:id="rId81"/>
    <p:sldId id="452" r:id="rId82"/>
    <p:sldId id="453" r:id="rId83"/>
    <p:sldId id="454" r:id="rId84"/>
    <p:sldId id="455" r:id="rId85"/>
    <p:sldId id="456" r:id="rId86"/>
    <p:sldId id="457" r:id="rId87"/>
    <p:sldId id="416" r:id="rId88"/>
    <p:sldId id="420" r:id="rId89"/>
    <p:sldId id="422" r:id="rId90"/>
    <p:sldId id="421" r:id="rId91"/>
    <p:sldId id="423" r:id="rId92"/>
    <p:sldId id="424" r:id="rId93"/>
    <p:sldId id="425"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88" d="100"/>
          <a:sy n="88" d="100"/>
        </p:scale>
        <p:origin x="39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08CF-B7B7-4F83-9289-937063D20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90BF55-2946-45FF-9345-1871A2B78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DE8910-E3C0-4337-AFAA-1C92C0FAC0F4}"/>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5" name="Footer Placeholder 4">
            <a:extLst>
              <a:ext uri="{FF2B5EF4-FFF2-40B4-BE49-F238E27FC236}">
                <a16:creationId xmlns:a16="http://schemas.microsoft.com/office/drawing/2014/main" id="{1C3D9953-2D7E-485F-AB39-65E6E465F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FFB3-96E2-49B4-BFC3-57DB70FF2EB0}"/>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193668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8116-C183-4D87-B176-A6A59EB45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2FB30C-A3C4-4FA4-83DB-33E0BB728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260C9-9BBF-4D52-A2A1-9CF778431FEA}"/>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5" name="Footer Placeholder 4">
            <a:extLst>
              <a:ext uri="{FF2B5EF4-FFF2-40B4-BE49-F238E27FC236}">
                <a16:creationId xmlns:a16="http://schemas.microsoft.com/office/drawing/2014/main" id="{D9AA5C70-88A0-4AFC-BFFB-CD1B55C7E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43329-55B5-4561-B7BE-1BF5C29FF67F}"/>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162047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6E3FD-3F8C-43F0-9C1C-F64000A6A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81317-17B8-4925-9506-598F341BF9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8B13A-CB44-4571-8959-3E93629BFD77}"/>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5" name="Footer Placeholder 4">
            <a:extLst>
              <a:ext uri="{FF2B5EF4-FFF2-40B4-BE49-F238E27FC236}">
                <a16:creationId xmlns:a16="http://schemas.microsoft.com/office/drawing/2014/main" id="{6379291D-B2AD-4AF4-A7FA-5C449F074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69FC4-F5B6-478C-9A68-27E494D47974}"/>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241765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B20F44-7027-4C8F-AB7F-8091BAF195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8ED949-CC36-4E78-8B93-FE68927A6F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A9A42E-AC17-453B-AABD-40523EC4169B}"/>
              </a:ext>
            </a:extLst>
          </p:cNvPr>
          <p:cNvSpPr>
            <a:spLocks noGrp="1" noChangeArrowheads="1"/>
          </p:cNvSpPr>
          <p:nvPr>
            <p:ph type="sldNum" sz="quarter" idx="12"/>
          </p:nvPr>
        </p:nvSpPr>
        <p:spPr>
          <a:ln/>
        </p:spPr>
        <p:txBody>
          <a:bodyPr/>
          <a:lstStyle>
            <a:lvl1pPr>
              <a:defRPr/>
            </a:lvl1pPr>
          </a:lstStyle>
          <a:p>
            <a:pPr>
              <a:defRPr/>
            </a:pPr>
            <a:fld id="{8C63593E-A6C1-44DD-8D7B-83E7E50E603E}" type="slidenum">
              <a:rPr lang="en-US" altLang="en-US"/>
              <a:pPr>
                <a:defRPr/>
              </a:pPr>
              <a:t>‹#›</a:t>
            </a:fld>
            <a:endParaRPr lang="en-US" altLang="en-US"/>
          </a:p>
        </p:txBody>
      </p:sp>
    </p:spTree>
    <p:extLst>
      <p:ext uri="{BB962C8B-B14F-4D97-AF65-F5344CB8AC3E}">
        <p14:creationId xmlns:p14="http://schemas.microsoft.com/office/powerpoint/2010/main" val="285835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82A03D-E158-4DCD-947A-0985229A7F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D369AA-DB26-4B87-8EAE-6DE6CA5301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83B8CF-3ADE-4FD2-AF72-E62EEEFA7952}"/>
              </a:ext>
            </a:extLst>
          </p:cNvPr>
          <p:cNvSpPr>
            <a:spLocks noGrp="1" noChangeArrowheads="1"/>
          </p:cNvSpPr>
          <p:nvPr>
            <p:ph type="sldNum" sz="quarter" idx="12"/>
          </p:nvPr>
        </p:nvSpPr>
        <p:spPr>
          <a:ln/>
        </p:spPr>
        <p:txBody>
          <a:bodyPr/>
          <a:lstStyle>
            <a:lvl1pPr>
              <a:defRPr/>
            </a:lvl1pPr>
          </a:lstStyle>
          <a:p>
            <a:pPr>
              <a:defRPr/>
            </a:pPr>
            <a:fld id="{94596C86-BE8C-449F-AC9C-6EF3E036EF15}" type="slidenum">
              <a:rPr lang="en-US" altLang="en-US"/>
              <a:pPr>
                <a:defRPr/>
              </a:pPr>
              <a:t>‹#›</a:t>
            </a:fld>
            <a:endParaRPr lang="en-US" altLang="en-US"/>
          </a:p>
        </p:txBody>
      </p:sp>
    </p:spTree>
    <p:extLst>
      <p:ext uri="{BB962C8B-B14F-4D97-AF65-F5344CB8AC3E}">
        <p14:creationId xmlns:p14="http://schemas.microsoft.com/office/powerpoint/2010/main" val="375998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7CC6B9-400C-4403-8A19-C46A3748BB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5F775B-EC3B-46C1-999A-73A7251A4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4D9205-D6B7-48AE-BB61-39B95886C3A6}"/>
              </a:ext>
            </a:extLst>
          </p:cNvPr>
          <p:cNvSpPr>
            <a:spLocks noGrp="1" noChangeArrowheads="1"/>
          </p:cNvSpPr>
          <p:nvPr>
            <p:ph type="sldNum" sz="quarter" idx="12"/>
          </p:nvPr>
        </p:nvSpPr>
        <p:spPr>
          <a:ln/>
        </p:spPr>
        <p:txBody>
          <a:bodyPr/>
          <a:lstStyle>
            <a:lvl1pPr>
              <a:defRPr/>
            </a:lvl1pPr>
          </a:lstStyle>
          <a:p>
            <a:pPr>
              <a:defRPr/>
            </a:pPr>
            <a:fld id="{341B94BE-7F7F-4999-883B-0A88B433E35F}" type="slidenum">
              <a:rPr lang="en-US" altLang="en-US"/>
              <a:pPr>
                <a:defRPr/>
              </a:pPr>
              <a:t>‹#›</a:t>
            </a:fld>
            <a:endParaRPr lang="en-US" altLang="en-US"/>
          </a:p>
        </p:txBody>
      </p:sp>
    </p:spTree>
    <p:extLst>
      <p:ext uri="{BB962C8B-B14F-4D97-AF65-F5344CB8AC3E}">
        <p14:creationId xmlns:p14="http://schemas.microsoft.com/office/powerpoint/2010/main" val="437097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B7A8DD-74B9-4A62-A546-2A50738884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D9BC77-B6BA-40F9-B0BA-02D236051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E43F5A-9342-4884-B305-E9017EB03690}"/>
              </a:ext>
            </a:extLst>
          </p:cNvPr>
          <p:cNvSpPr>
            <a:spLocks noGrp="1" noChangeArrowheads="1"/>
          </p:cNvSpPr>
          <p:nvPr>
            <p:ph type="sldNum" sz="quarter" idx="12"/>
          </p:nvPr>
        </p:nvSpPr>
        <p:spPr>
          <a:ln/>
        </p:spPr>
        <p:txBody>
          <a:bodyPr/>
          <a:lstStyle>
            <a:lvl1pPr>
              <a:defRPr/>
            </a:lvl1pPr>
          </a:lstStyle>
          <a:p>
            <a:pPr>
              <a:defRPr/>
            </a:pPr>
            <a:fld id="{A0C795AD-5699-4CD0-8D92-827958C9F674}" type="slidenum">
              <a:rPr lang="en-US" altLang="en-US"/>
              <a:pPr>
                <a:defRPr/>
              </a:pPr>
              <a:t>‹#›</a:t>
            </a:fld>
            <a:endParaRPr lang="en-US" altLang="en-US"/>
          </a:p>
        </p:txBody>
      </p:sp>
    </p:spTree>
    <p:extLst>
      <p:ext uri="{BB962C8B-B14F-4D97-AF65-F5344CB8AC3E}">
        <p14:creationId xmlns:p14="http://schemas.microsoft.com/office/powerpoint/2010/main" val="404716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983153-D33D-4C5C-A211-7747A78DCC0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F020A7-FB3B-414C-A871-FE06B3DEF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F23431-0424-457A-ADCA-E4330E76837E}"/>
              </a:ext>
            </a:extLst>
          </p:cNvPr>
          <p:cNvSpPr>
            <a:spLocks noGrp="1" noChangeArrowheads="1"/>
          </p:cNvSpPr>
          <p:nvPr>
            <p:ph type="sldNum" sz="quarter" idx="12"/>
          </p:nvPr>
        </p:nvSpPr>
        <p:spPr>
          <a:ln/>
        </p:spPr>
        <p:txBody>
          <a:bodyPr/>
          <a:lstStyle>
            <a:lvl1pPr>
              <a:defRPr/>
            </a:lvl1pPr>
          </a:lstStyle>
          <a:p>
            <a:pPr>
              <a:defRPr/>
            </a:pPr>
            <a:fld id="{690B645E-F514-4569-A4FC-6B23109B76F7}" type="slidenum">
              <a:rPr lang="en-US" altLang="en-US"/>
              <a:pPr>
                <a:defRPr/>
              </a:pPr>
              <a:t>‹#›</a:t>
            </a:fld>
            <a:endParaRPr lang="en-US" altLang="en-US"/>
          </a:p>
        </p:txBody>
      </p:sp>
    </p:spTree>
    <p:extLst>
      <p:ext uri="{BB962C8B-B14F-4D97-AF65-F5344CB8AC3E}">
        <p14:creationId xmlns:p14="http://schemas.microsoft.com/office/powerpoint/2010/main" val="39602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45574F9-4B0E-4696-94DA-1A3137F936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E1F9257-D257-4DBC-8E45-8D9CD6350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7C53256-7EC0-4451-8099-77DD087F4F45}"/>
              </a:ext>
            </a:extLst>
          </p:cNvPr>
          <p:cNvSpPr>
            <a:spLocks noGrp="1" noChangeArrowheads="1"/>
          </p:cNvSpPr>
          <p:nvPr>
            <p:ph type="sldNum" sz="quarter" idx="12"/>
          </p:nvPr>
        </p:nvSpPr>
        <p:spPr>
          <a:ln/>
        </p:spPr>
        <p:txBody>
          <a:bodyPr/>
          <a:lstStyle>
            <a:lvl1pPr>
              <a:defRPr/>
            </a:lvl1pPr>
          </a:lstStyle>
          <a:p>
            <a:pPr>
              <a:defRPr/>
            </a:pPr>
            <a:fld id="{10546E2B-F374-420A-B61B-B5A0FC4F58CD}" type="slidenum">
              <a:rPr lang="en-US" altLang="en-US"/>
              <a:pPr>
                <a:defRPr/>
              </a:pPr>
              <a:t>‹#›</a:t>
            </a:fld>
            <a:endParaRPr lang="en-US" altLang="en-US"/>
          </a:p>
        </p:txBody>
      </p:sp>
    </p:spTree>
    <p:extLst>
      <p:ext uri="{BB962C8B-B14F-4D97-AF65-F5344CB8AC3E}">
        <p14:creationId xmlns:p14="http://schemas.microsoft.com/office/powerpoint/2010/main" val="1530316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AAB63A-EC2F-4AD6-8FB7-FF8CAAB7C3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D5296B0-0907-4A3C-A1AF-9DF96E4BE4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87F696D-4C7D-45AF-9A7D-64A6A4812649}"/>
              </a:ext>
            </a:extLst>
          </p:cNvPr>
          <p:cNvSpPr>
            <a:spLocks noGrp="1" noChangeArrowheads="1"/>
          </p:cNvSpPr>
          <p:nvPr>
            <p:ph type="sldNum" sz="quarter" idx="12"/>
          </p:nvPr>
        </p:nvSpPr>
        <p:spPr>
          <a:ln/>
        </p:spPr>
        <p:txBody>
          <a:bodyPr/>
          <a:lstStyle>
            <a:lvl1pPr>
              <a:defRPr/>
            </a:lvl1pPr>
          </a:lstStyle>
          <a:p>
            <a:pPr>
              <a:defRPr/>
            </a:pPr>
            <a:fld id="{AA33009C-4ECE-472D-8B49-B0759D63C1E6}" type="slidenum">
              <a:rPr lang="en-US" altLang="en-US"/>
              <a:pPr>
                <a:defRPr/>
              </a:pPr>
              <a:t>‹#›</a:t>
            </a:fld>
            <a:endParaRPr lang="en-US" altLang="en-US"/>
          </a:p>
        </p:txBody>
      </p:sp>
    </p:spTree>
    <p:extLst>
      <p:ext uri="{BB962C8B-B14F-4D97-AF65-F5344CB8AC3E}">
        <p14:creationId xmlns:p14="http://schemas.microsoft.com/office/powerpoint/2010/main" val="247313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9F49EB-D58B-475C-B97F-D924173D6C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E8AD61-62DE-4FE9-945F-2E7EB8BD3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7C5BD5-86AB-4865-A354-E60D726FC189}"/>
              </a:ext>
            </a:extLst>
          </p:cNvPr>
          <p:cNvSpPr>
            <a:spLocks noGrp="1" noChangeArrowheads="1"/>
          </p:cNvSpPr>
          <p:nvPr>
            <p:ph type="sldNum" sz="quarter" idx="12"/>
          </p:nvPr>
        </p:nvSpPr>
        <p:spPr>
          <a:ln/>
        </p:spPr>
        <p:txBody>
          <a:bodyPr/>
          <a:lstStyle>
            <a:lvl1pPr>
              <a:defRPr/>
            </a:lvl1pPr>
          </a:lstStyle>
          <a:p>
            <a:pPr>
              <a:defRPr/>
            </a:pPr>
            <a:fld id="{62701BA2-977D-4759-BEF7-87AD09398F86}" type="slidenum">
              <a:rPr lang="en-US" altLang="en-US"/>
              <a:pPr>
                <a:defRPr/>
              </a:pPr>
              <a:t>‹#›</a:t>
            </a:fld>
            <a:endParaRPr lang="en-US" altLang="en-US"/>
          </a:p>
        </p:txBody>
      </p:sp>
    </p:spTree>
    <p:extLst>
      <p:ext uri="{BB962C8B-B14F-4D97-AF65-F5344CB8AC3E}">
        <p14:creationId xmlns:p14="http://schemas.microsoft.com/office/powerpoint/2010/main" val="21804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388B-ED6A-488F-BD3C-2D4719292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0FB5A-23E1-4B51-863E-D8FFF8893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E005B-7EE2-485B-9CAA-EFED6C35E4BE}"/>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5" name="Footer Placeholder 4">
            <a:extLst>
              <a:ext uri="{FF2B5EF4-FFF2-40B4-BE49-F238E27FC236}">
                <a16:creationId xmlns:a16="http://schemas.microsoft.com/office/drawing/2014/main" id="{D0E10C43-0758-4A80-9262-8719D3CD8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D158-57B8-41BA-821E-F1DB31EA56F6}"/>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242785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20354E-6D2F-484F-93E3-BCD90385D7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B01654-B297-47C9-BFCB-3EEAED51CD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CA37C3-DBB9-472E-9F65-9063A50C8DFC}"/>
              </a:ext>
            </a:extLst>
          </p:cNvPr>
          <p:cNvSpPr>
            <a:spLocks noGrp="1" noChangeArrowheads="1"/>
          </p:cNvSpPr>
          <p:nvPr>
            <p:ph type="sldNum" sz="quarter" idx="12"/>
          </p:nvPr>
        </p:nvSpPr>
        <p:spPr>
          <a:ln/>
        </p:spPr>
        <p:txBody>
          <a:bodyPr/>
          <a:lstStyle>
            <a:lvl1pPr>
              <a:defRPr/>
            </a:lvl1pPr>
          </a:lstStyle>
          <a:p>
            <a:pPr>
              <a:defRPr/>
            </a:pPr>
            <a:fld id="{E1838F06-0D9C-4E36-926B-0AB28EF51264}" type="slidenum">
              <a:rPr lang="en-US" altLang="en-US"/>
              <a:pPr>
                <a:defRPr/>
              </a:pPr>
              <a:t>‹#›</a:t>
            </a:fld>
            <a:endParaRPr lang="en-US" altLang="en-US"/>
          </a:p>
        </p:txBody>
      </p:sp>
    </p:spTree>
    <p:extLst>
      <p:ext uri="{BB962C8B-B14F-4D97-AF65-F5344CB8AC3E}">
        <p14:creationId xmlns:p14="http://schemas.microsoft.com/office/powerpoint/2010/main" val="78193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8CBF65-D09B-4630-A072-46865DC6C0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86197-65DE-4826-B546-88ACB31B01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41825C-6C07-4277-A774-6F935B053B87}"/>
              </a:ext>
            </a:extLst>
          </p:cNvPr>
          <p:cNvSpPr>
            <a:spLocks noGrp="1" noChangeArrowheads="1"/>
          </p:cNvSpPr>
          <p:nvPr>
            <p:ph type="sldNum" sz="quarter" idx="12"/>
          </p:nvPr>
        </p:nvSpPr>
        <p:spPr>
          <a:ln/>
        </p:spPr>
        <p:txBody>
          <a:bodyPr/>
          <a:lstStyle>
            <a:lvl1pPr>
              <a:defRPr/>
            </a:lvl1pPr>
          </a:lstStyle>
          <a:p>
            <a:pPr>
              <a:defRPr/>
            </a:pPr>
            <a:fld id="{07720983-30C2-497E-9D51-CE77076D0436}" type="slidenum">
              <a:rPr lang="en-US" altLang="en-US"/>
              <a:pPr>
                <a:defRPr/>
              </a:pPr>
              <a:t>‹#›</a:t>
            </a:fld>
            <a:endParaRPr lang="en-US" altLang="en-US"/>
          </a:p>
        </p:txBody>
      </p:sp>
    </p:spTree>
    <p:extLst>
      <p:ext uri="{BB962C8B-B14F-4D97-AF65-F5344CB8AC3E}">
        <p14:creationId xmlns:p14="http://schemas.microsoft.com/office/powerpoint/2010/main" val="3610942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F81EB9-A255-4730-BC23-25BF8D3FF3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FAD11C-3E17-49F0-96C3-AB874C6697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EB5CA9-6BE3-4ED7-83C6-EF6D8989748A}"/>
              </a:ext>
            </a:extLst>
          </p:cNvPr>
          <p:cNvSpPr>
            <a:spLocks noGrp="1" noChangeArrowheads="1"/>
          </p:cNvSpPr>
          <p:nvPr>
            <p:ph type="sldNum" sz="quarter" idx="12"/>
          </p:nvPr>
        </p:nvSpPr>
        <p:spPr>
          <a:ln/>
        </p:spPr>
        <p:txBody>
          <a:bodyPr/>
          <a:lstStyle>
            <a:lvl1pPr>
              <a:defRPr/>
            </a:lvl1pPr>
          </a:lstStyle>
          <a:p>
            <a:pPr>
              <a:defRPr/>
            </a:pPr>
            <a:fld id="{BA245B4E-A746-4412-BE67-FF8EE86B5672}" type="slidenum">
              <a:rPr lang="en-US" altLang="en-US"/>
              <a:pPr>
                <a:defRPr/>
              </a:pPr>
              <a:t>‹#›</a:t>
            </a:fld>
            <a:endParaRPr lang="en-US" altLang="en-US"/>
          </a:p>
        </p:txBody>
      </p:sp>
    </p:spTree>
    <p:extLst>
      <p:ext uri="{BB962C8B-B14F-4D97-AF65-F5344CB8AC3E}">
        <p14:creationId xmlns:p14="http://schemas.microsoft.com/office/powerpoint/2010/main" val="22725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35E6-EC30-46D2-9CF2-7C32DBC448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A4C16-E2EC-495B-A4B5-0C729BCB7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6DE0A-4B51-44AC-A3F4-8643894BDEB4}"/>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5" name="Footer Placeholder 4">
            <a:extLst>
              <a:ext uri="{FF2B5EF4-FFF2-40B4-BE49-F238E27FC236}">
                <a16:creationId xmlns:a16="http://schemas.microsoft.com/office/drawing/2014/main" id="{B04C404B-71FE-4B77-AB55-1AD8D180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ED89E-4341-4458-B1A6-99F1EE652599}"/>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223897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4C36-7AE8-4602-BF55-40BA66A59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8EB08-5CEA-451E-A669-E49B3C511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FF1E82-3E4A-4C8C-A769-D82375310D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146-EE4F-48AA-9DF5-F0308C80D3BE}"/>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6" name="Footer Placeholder 5">
            <a:extLst>
              <a:ext uri="{FF2B5EF4-FFF2-40B4-BE49-F238E27FC236}">
                <a16:creationId xmlns:a16="http://schemas.microsoft.com/office/drawing/2014/main" id="{C30FC6AD-0CAD-4950-A5A1-022F54B13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439D4-53CC-49FB-827D-513F2E390E6D}"/>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302954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5EBE-F063-401C-9ED1-FA8E71438A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EC95A-03B2-4A1F-BB5E-3B82FFD81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5D3216-8ACB-4223-B38A-28C7F14AB5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9A21FA-EC15-4874-B31C-640F6079D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3B991-29F3-40ED-A427-8532901B48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FA0C4F-EEE7-4B8E-9385-248C4DB7D654}"/>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8" name="Footer Placeholder 7">
            <a:extLst>
              <a:ext uri="{FF2B5EF4-FFF2-40B4-BE49-F238E27FC236}">
                <a16:creationId xmlns:a16="http://schemas.microsoft.com/office/drawing/2014/main" id="{029903A5-D957-45C3-9187-135D1A35A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60DDA-A093-42BD-A340-297C251F18FB}"/>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51397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7D03-F79D-4C5F-8A30-C8D7A9017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EF9557-30EA-4C81-8025-C9952832C5B3}"/>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4" name="Footer Placeholder 3">
            <a:extLst>
              <a:ext uri="{FF2B5EF4-FFF2-40B4-BE49-F238E27FC236}">
                <a16:creationId xmlns:a16="http://schemas.microsoft.com/office/drawing/2014/main" id="{1AB766CC-CCA6-451C-80C9-2C8BE6C224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009DA-BE0E-40BE-86C0-84DA399D7A00}"/>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51941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95C00-44CB-4B0D-83BF-D1F4840780CE}"/>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3" name="Footer Placeholder 2">
            <a:extLst>
              <a:ext uri="{FF2B5EF4-FFF2-40B4-BE49-F238E27FC236}">
                <a16:creationId xmlns:a16="http://schemas.microsoft.com/office/drawing/2014/main" id="{3710C49D-828D-4DD1-9E37-4E48F6AC87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704161-5755-4320-AD76-B1CA5168D551}"/>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255915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A1F6-D95F-47E6-9481-4C63FCE8F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F3A55-9B39-4BB4-BB21-918E965AC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E9F66-727F-4856-861A-E9BFFF1E0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2320E-F54C-4D82-8B2A-BACB63B0088B}"/>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6" name="Footer Placeholder 5">
            <a:extLst>
              <a:ext uri="{FF2B5EF4-FFF2-40B4-BE49-F238E27FC236}">
                <a16:creationId xmlns:a16="http://schemas.microsoft.com/office/drawing/2014/main" id="{BF788418-DB08-4453-8D02-3C5FCAEE1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53B9A-7696-4B2A-A9A8-51B0FA16EFAE}"/>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397768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C3CD-55BE-4FF9-90A7-936C8B86B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BA8F0-A055-45A7-98AF-C9DF5B1EF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F3A43F-E546-46F7-8953-9B57E3B5A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AA628-7257-441B-8B66-1217F93B3175}"/>
              </a:ext>
            </a:extLst>
          </p:cNvPr>
          <p:cNvSpPr>
            <a:spLocks noGrp="1"/>
          </p:cNvSpPr>
          <p:nvPr>
            <p:ph type="dt" sz="half" idx="10"/>
          </p:nvPr>
        </p:nvSpPr>
        <p:spPr/>
        <p:txBody>
          <a:bodyPr/>
          <a:lstStyle/>
          <a:p>
            <a:fld id="{8A6FB397-EAE6-40A3-A29D-73A5092B1908}" type="datetimeFigureOut">
              <a:rPr lang="en-US" smtClean="0"/>
              <a:t>11/27/2023</a:t>
            </a:fld>
            <a:endParaRPr lang="en-US"/>
          </a:p>
        </p:txBody>
      </p:sp>
      <p:sp>
        <p:nvSpPr>
          <p:cNvPr id="6" name="Footer Placeholder 5">
            <a:extLst>
              <a:ext uri="{FF2B5EF4-FFF2-40B4-BE49-F238E27FC236}">
                <a16:creationId xmlns:a16="http://schemas.microsoft.com/office/drawing/2014/main" id="{5539342E-9410-4FBB-9361-54174FED0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61D70-01FF-4AF2-A997-CDDF767502D4}"/>
              </a:ext>
            </a:extLst>
          </p:cNvPr>
          <p:cNvSpPr>
            <a:spLocks noGrp="1"/>
          </p:cNvSpPr>
          <p:nvPr>
            <p:ph type="sldNum" sz="quarter" idx="12"/>
          </p:nvPr>
        </p:nvSpPr>
        <p:spPr/>
        <p:txBody>
          <a:bodyPr/>
          <a:lstStyle/>
          <a:p>
            <a:fld id="{B2F83D1B-B49D-4814-9802-0247F40D02F3}" type="slidenum">
              <a:rPr lang="en-US" smtClean="0"/>
              <a:t>‹#›</a:t>
            </a:fld>
            <a:endParaRPr lang="en-US"/>
          </a:p>
        </p:txBody>
      </p:sp>
    </p:spTree>
    <p:extLst>
      <p:ext uri="{BB962C8B-B14F-4D97-AF65-F5344CB8AC3E}">
        <p14:creationId xmlns:p14="http://schemas.microsoft.com/office/powerpoint/2010/main" val="3995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F1880-12A4-4710-91C9-97C13666A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B796EF-1534-4453-804E-F59943F6D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6CDFB-4D3D-41A1-96C8-ACB246C34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FB397-EAE6-40A3-A29D-73A5092B1908}" type="datetimeFigureOut">
              <a:rPr lang="en-US" smtClean="0"/>
              <a:t>11/27/2023</a:t>
            </a:fld>
            <a:endParaRPr lang="en-US"/>
          </a:p>
        </p:txBody>
      </p:sp>
      <p:sp>
        <p:nvSpPr>
          <p:cNvPr id="5" name="Footer Placeholder 4">
            <a:extLst>
              <a:ext uri="{FF2B5EF4-FFF2-40B4-BE49-F238E27FC236}">
                <a16:creationId xmlns:a16="http://schemas.microsoft.com/office/drawing/2014/main" id="{15B215F4-6517-4646-A13D-22D29EDCA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08E07C-F9DC-462B-8F91-6D96B7FF9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83D1B-B49D-4814-9802-0247F40D02F3}" type="slidenum">
              <a:rPr lang="en-US" smtClean="0"/>
              <a:t>‹#›</a:t>
            </a:fld>
            <a:endParaRPr lang="en-US"/>
          </a:p>
        </p:txBody>
      </p:sp>
    </p:spTree>
    <p:extLst>
      <p:ext uri="{BB962C8B-B14F-4D97-AF65-F5344CB8AC3E}">
        <p14:creationId xmlns:p14="http://schemas.microsoft.com/office/powerpoint/2010/main" val="4293520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D54BE3-C097-4DDC-87C4-312CE99F32F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848DD1B-F52A-48F3-95DC-92CB5D9549A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8FF2331-CDB6-4B47-8744-53F63C34CF3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C338232E-5E67-41D3-8A31-854ED73840B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8836BFA-21A6-42B8-88FF-66C73323285B}"/>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CB55444-F41C-492F-9D6B-68A9A41166AE}" type="slidenum">
              <a:rPr lang="en-US" altLang="en-US"/>
              <a:pPr>
                <a:defRPr/>
              </a:pPr>
              <a:t>‹#›</a:t>
            </a:fld>
            <a:endParaRPr lang="en-US" altLang="en-US"/>
          </a:p>
        </p:txBody>
      </p:sp>
    </p:spTree>
    <p:extLst>
      <p:ext uri="{BB962C8B-B14F-4D97-AF65-F5344CB8AC3E}">
        <p14:creationId xmlns:p14="http://schemas.microsoft.com/office/powerpoint/2010/main" val="428625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barks@BeardandBarks.com" TargetMode="External"/><Relationship Id="rId2" Type="http://schemas.openxmlformats.org/officeDocument/2006/relationships/hyperlink" Target="mailto:Yocel@AlonsoLaw.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0AA9AC40-40B6-46F9-9865-595C5BAF20D3}"/>
              </a:ext>
            </a:extLst>
          </p:cNvPr>
          <p:cNvSpPr>
            <a:spLocks noGrp="1" noChangeArrowheads="1"/>
          </p:cNvSpPr>
          <p:nvPr>
            <p:ph type="ctrTitle"/>
          </p:nvPr>
        </p:nvSpPr>
        <p:spPr>
          <a:xfrm>
            <a:off x="2209800" y="1814624"/>
            <a:ext cx="7772400" cy="1470025"/>
          </a:xfrm>
        </p:spPr>
        <p:txBody>
          <a:bodyPr>
            <a:noAutofit/>
          </a:bodyPr>
          <a:lstStyle/>
          <a:p>
            <a:pPr eaLnBrk="1" hangingPunct="1"/>
            <a:r>
              <a:rPr lang="en-US" altLang="en-US" sz="6600" b="1" dirty="0"/>
              <a:t>Entertainment Law</a:t>
            </a:r>
            <a:br>
              <a:rPr lang="en-US" altLang="en-US" sz="6600" b="1" dirty="0"/>
            </a:br>
            <a:r>
              <a:rPr lang="en-US" altLang="en-US" sz="6600" b="1" dirty="0"/>
              <a:t>CLASS 1</a:t>
            </a:r>
          </a:p>
        </p:txBody>
      </p:sp>
      <p:sp>
        <p:nvSpPr>
          <p:cNvPr id="3075" name="Rectangle 5">
            <a:extLst>
              <a:ext uri="{FF2B5EF4-FFF2-40B4-BE49-F238E27FC236}">
                <a16:creationId xmlns:a16="http://schemas.microsoft.com/office/drawing/2014/main" id="{FFEF2898-2F8A-45A7-81F0-394733B51057}"/>
              </a:ext>
            </a:extLst>
          </p:cNvPr>
          <p:cNvSpPr>
            <a:spLocks noGrp="1" noChangeArrowheads="1"/>
          </p:cNvSpPr>
          <p:nvPr>
            <p:ph type="subTitle" idx="1"/>
          </p:nvPr>
        </p:nvSpPr>
        <p:spPr>
          <a:xfrm>
            <a:off x="2789274" y="4680098"/>
            <a:ext cx="6400800" cy="990600"/>
          </a:xfrm>
        </p:spPr>
        <p:txBody>
          <a:bodyPr>
            <a:noAutofit/>
          </a:bodyPr>
          <a:lstStyle/>
          <a:p>
            <a:pPr eaLnBrk="1" hangingPunct="1"/>
            <a:r>
              <a:rPr lang="en-US" altLang="en-US" sz="4800" dirty="0"/>
              <a:t>Professor Yocel Alonso</a:t>
            </a:r>
          </a:p>
          <a:p>
            <a:pPr eaLnBrk="1" hangingPunct="1"/>
            <a:r>
              <a:rPr lang="en-US" altLang="en-US" sz="4800" dirty="0"/>
              <a:t>Professor Justen Barks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9DC70C-E107-4FBA-A44A-36187EBD0100}"/>
              </a:ext>
            </a:extLst>
          </p:cNvPr>
          <p:cNvSpPr/>
          <p:nvPr/>
        </p:nvSpPr>
        <p:spPr>
          <a:xfrm>
            <a:off x="0" y="0"/>
            <a:ext cx="12057321" cy="7294305"/>
          </a:xfrm>
          <a:prstGeom prst="rect">
            <a:avLst/>
          </a:prstGeom>
        </p:spPr>
        <p:txBody>
          <a:bodyPr wrap="square">
            <a:spAutoFit/>
          </a:bodyPr>
          <a:lstStyle/>
          <a:p>
            <a:r>
              <a:rPr lang="en-US" sz="1800" i="1" u="sng" dirty="0"/>
              <a:t>Skywalker Records v. Navarro</a:t>
            </a:r>
            <a:r>
              <a:rPr lang="en-US" sz="1800" dirty="0"/>
              <a:t> - 2 Live Crew Case - “</a:t>
            </a:r>
            <a:r>
              <a:rPr lang="en-US" sz="1800" i="1" dirty="0"/>
              <a:t>As Nasty as They Wanna Be</a:t>
            </a:r>
            <a:r>
              <a:rPr lang="en-US" sz="1800" dirty="0"/>
              <a:t>”</a:t>
            </a:r>
          </a:p>
          <a:p>
            <a:r>
              <a:rPr lang="en-US" sz="1800" dirty="0"/>
              <a:t>Application of the “Average Person Standard” - Applied by District Judge who held that the lyrics were obscene. </a:t>
            </a:r>
            <a:r>
              <a:rPr lang="en-US" sz="1800" dirty="0" err="1"/>
              <a:t>Rev’d</a:t>
            </a:r>
            <a:r>
              <a:rPr lang="en-US" sz="1800" dirty="0"/>
              <a:t> on appeal, because there was no evidence that “Judge Dredd” could speak to whether the song lacked serious artistic value</a:t>
            </a:r>
          </a:p>
          <a:p>
            <a:endParaRPr lang="en-US" b="1" i="1" u="sng" dirty="0"/>
          </a:p>
          <a:p>
            <a:r>
              <a:rPr lang="en-US" b="1" i="1" u="sng" dirty="0"/>
              <a:t>FCC v. Pacifica </a:t>
            </a:r>
            <a:r>
              <a:rPr lang="en-US" dirty="0"/>
              <a:t>(George Carlin Case) 7 Dirty Words monologue found to violate the prohibition against “indecent” language in radio broadcasts, meaning “nonconformance with accepted standards of morality.”</a:t>
            </a:r>
          </a:p>
          <a:p>
            <a:pPr marL="342900" indent="-342900">
              <a:buAutoNum type="arabicParenBoth"/>
            </a:pPr>
            <a:r>
              <a:rPr lang="en-US" dirty="0"/>
              <a:t>Repetitive Use verbal shock treatment; and (2) Context during hours when </a:t>
            </a:r>
            <a:r>
              <a:rPr lang="en-US" u="sng" dirty="0"/>
              <a:t>children </a:t>
            </a:r>
            <a:r>
              <a:rPr lang="en-US" dirty="0"/>
              <a:t>might be listening (Oct. @ 2pm)</a:t>
            </a:r>
          </a:p>
          <a:p>
            <a:r>
              <a:rPr lang="en-US" dirty="0"/>
              <a:t>Distinction Between Broadcasters and Other Media, including Internet (</a:t>
            </a:r>
            <a:r>
              <a:rPr lang="en-US" u="sng" dirty="0"/>
              <a:t>Burstyn v. Wilson</a:t>
            </a:r>
            <a:r>
              <a:rPr lang="en-US" dirty="0"/>
              <a:t>)</a:t>
            </a:r>
          </a:p>
          <a:p>
            <a:r>
              <a:rPr lang="en-US" u="sng" dirty="0"/>
              <a:t>Technology</a:t>
            </a:r>
            <a:r>
              <a:rPr lang="en-US" dirty="0"/>
              <a:t> Based Distinction - Broadcast Media’s Penetration into our daily lives</a:t>
            </a:r>
          </a:p>
          <a:p>
            <a:endParaRPr lang="en-US" dirty="0"/>
          </a:p>
          <a:p>
            <a:r>
              <a:rPr lang="en-US" b="1" i="1" u="sng" dirty="0"/>
              <a:t>FCC v. Fox </a:t>
            </a:r>
            <a:r>
              <a:rPr lang="en-US" dirty="0"/>
              <a:t>- Cher, Bono, &amp; Nicole Richie - Holding that the FCC did not </a:t>
            </a:r>
            <a:r>
              <a:rPr lang="en-US" u="sng" dirty="0"/>
              <a:t>arbitrarily</a:t>
            </a:r>
            <a:r>
              <a:rPr lang="en-US" dirty="0"/>
              <a:t> change its rules from the Carlin Case to the Bono Case, but leaving open the question of whether the rule was constitutional. It was presented with this opportunity because on remand the 2</a:t>
            </a:r>
            <a:r>
              <a:rPr lang="en-US" baseline="30000" dirty="0"/>
              <a:t>nd</a:t>
            </a:r>
            <a:r>
              <a:rPr lang="en-US" dirty="0"/>
              <a:t> Cir. Held that the statute was void for vagueness, but the SCOTUS side-stepped it and set aside the FCC order based on the lack of </a:t>
            </a:r>
            <a:r>
              <a:rPr lang="en-US" u="sng" dirty="0"/>
              <a:t>Fair Notice because of the </a:t>
            </a:r>
            <a:r>
              <a:rPr lang="en-US" i="1" u="sng" dirty="0"/>
              <a:t>ex post facto </a:t>
            </a:r>
            <a:r>
              <a:rPr lang="en-US" u="sng" dirty="0"/>
              <a:t>rules</a:t>
            </a:r>
            <a:r>
              <a:rPr lang="en-US" dirty="0"/>
              <a:t>. (FCC v. Fox 2)</a:t>
            </a:r>
          </a:p>
          <a:p>
            <a:r>
              <a:rPr lang="en-US" dirty="0"/>
              <a:t>Chronology-Importance of this issue, how will it be decided??</a:t>
            </a:r>
          </a:p>
          <a:p>
            <a:r>
              <a:rPr lang="en-US" dirty="0"/>
              <a:t>       CHRONOLOGY</a:t>
            </a:r>
          </a:p>
          <a:p>
            <a:r>
              <a:rPr lang="en-US" dirty="0"/>
              <a:t>      2002 – Cher BMA “So fuck ‘</a:t>
            </a:r>
            <a:r>
              <a:rPr lang="en-US" dirty="0" err="1"/>
              <a:t>em</a:t>
            </a:r>
            <a:r>
              <a:rPr lang="en-US" dirty="0"/>
              <a:t>!”(FOX)</a:t>
            </a:r>
          </a:p>
          <a:p>
            <a:r>
              <a:rPr lang="en-US" dirty="0"/>
              <a:t>      Jan. 2003 – Bono “fucking brilliant” “Really fucking brilliant” (Golden Globes)(NBC)</a:t>
            </a:r>
          </a:p>
          <a:p>
            <a:r>
              <a:rPr lang="en-US" dirty="0"/>
              <a:t>      Feb. 2003—NYPD Blue-Buttocks (ABC)</a:t>
            </a:r>
          </a:p>
          <a:p>
            <a:r>
              <a:rPr lang="en-US" dirty="0"/>
              <a:t>       Oct. 2003---FCC Rules Bono NOT indecent</a:t>
            </a:r>
          </a:p>
          <a:p>
            <a:r>
              <a:rPr lang="en-US" dirty="0"/>
              <a:t>      Dec. 2003 – Nicole Richie – BMA “Not so fuckin simple” (FOX)</a:t>
            </a:r>
          </a:p>
          <a:p>
            <a:r>
              <a:rPr lang="en-US" dirty="0"/>
              <a:t>      Jan. 2004- Houston Superbowl – Wardrobe malfunction</a:t>
            </a:r>
          </a:p>
          <a:p>
            <a:r>
              <a:rPr lang="en-US" dirty="0">
                <a:solidFill>
                  <a:srgbClr val="FF0000"/>
                </a:solidFill>
              </a:rPr>
              <a:t>      </a:t>
            </a:r>
            <a:r>
              <a:rPr lang="en-US" dirty="0"/>
              <a:t>March 2004 FCC Golden Globes order – new policy against “Fleeting Expletives” (Based on Bono Case)</a:t>
            </a:r>
          </a:p>
          <a:p>
            <a:r>
              <a:rPr lang="en-US" dirty="0"/>
              <a:t>      March 2006 FCC issues notices of apparent liability against FOX and ABC based on GG Order</a:t>
            </a:r>
          </a:p>
          <a:p>
            <a:endParaRPr lang="en-US" dirty="0"/>
          </a:p>
        </p:txBody>
      </p:sp>
    </p:spTree>
    <p:extLst>
      <p:ext uri="{BB962C8B-B14F-4D97-AF65-F5344CB8AC3E}">
        <p14:creationId xmlns:p14="http://schemas.microsoft.com/office/powerpoint/2010/main" val="29455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847811-7556-F229-DAC3-B213EE29EB47}"/>
              </a:ext>
            </a:extLst>
          </p:cNvPr>
          <p:cNvGraphicFramePr>
            <a:graphicFrameLocks noGrp="1"/>
          </p:cNvGraphicFramePr>
          <p:nvPr/>
        </p:nvGraphicFramePr>
        <p:xfrm>
          <a:off x="2032000" y="719666"/>
          <a:ext cx="8127999" cy="4942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17591653"/>
                    </a:ext>
                  </a:extLst>
                </a:gridCol>
                <a:gridCol w="2709333">
                  <a:extLst>
                    <a:ext uri="{9D8B030D-6E8A-4147-A177-3AD203B41FA5}">
                      <a16:colId xmlns:a16="http://schemas.microsoft.com/office/drawing/2014/main" val="407322479"/>
                    </a:ext>
                  </a:extLst>
                </a:gridCol>
                <a:gridCol w="2709333">
                  <a:extLst>
                    <a:ext uri="{9D8B030D-6E8A-4147-A177-3AD203B41FA5}">
                      <a16:colId xmlns:a16="http://schemas.microsoft.com/office/drawing/2014/main" val="2003160763"/>
                    </a:ext>
                  </a:extLst>
                </a:gridCol>
              </a:tblGrid>
              <a:tr h="370840">
                <a:tc>
                  <a:txBody>
                    <a:bodyPr/>
                    <a:lstStyle/>
                    <a:p>
                      <a:r>
                        <a:rPr lang="en-US" dirty="0"/>
                        <a:t>Prior Restraint</a:t>
                      </a:r>
                    </a:p>
                  </a:txBody>
                  <a:tcPr/>
                </a:tc>
                <a:tc>
                  <a:txBody>
                    <a:bodyPr/>
                    <a:lstStyle/>
                    <a:p>
                      <a:r>
                        <a:rPr lang="en-US" dirty="0"/>
                        <a:t>Obscenity</a:t>
                      </a:r>
                    </a:p>
                  </a:txBody>
                  <a:tcPr/>
                </a:tc>
                <a:tc>
                  <a:txBody>
                    <a:bodyPr/>
                    <a:lstStyle/>
                    <a:p>
                      <a:r>
                        <a:rPr lang="en-US" dirty="0"/>
                        <a:t>Agency Regulation</a:t>
                      </a:r>
                    </a:p>
                  </a:txBody>
                  <a:tcPr/>
                </a:tc>
                <a:extLst>
                  <a:ext uri="{0D108BD9-81ED-4DB2-BD59-A6C34878D82A}">
                    <a16:rowId xmlns:a16="http://schemas.microsoft.com/office/drawing/2014/main" val="3187681206"/>
                  </a:ext>
                </a:extLst>
              </a:tr>
              <a:tr h="370840">
                <a:tc>
                  <a:txBody>
                    <a:bodyPr/>
                    <a:lstStyle/>
                    <a:p>
                      <a:pPr marL="285750" indent="-285750">
                        <a:buFont typeface="Arial" panose="020B0604020202020204" pitchFamily="34" charset="0"/>
                        <a:buChar char="•"/>
                      </a:pPr>
                      <a:r>
                        <a:rPr lang="en-US" dirty="0"/>
                        <a:t>Mutual Film Corp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Burstyn v. Wilson</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Miller v. California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ABA v. </a:t>
                      </a:r>
                      <a:r>
                        <a:rPr lang="en-US" dirty="0" err="1"/>
                        <a:t>Hudnut</a:t>
                      </a:r>
                      <a:endParaRPr lang="en-US" dirty="0"/>
                    </a:p>
                  </a:txBody>
                  <a:tcPr/>
                </a:tc>
                <a:tc>
                  <a:txBody>
                    <a:bodyPr/>
                    <a:lstStyle/>
                    <a:p>
                      <a:pPr marL="285750" indent="-285750">
                        <a:buFont typeface="Arial" panose="020B0604020202020204" pitchFamily="34" charset="0"/>
                        <a:buChar char="•"/>
                      </a:pPr>
                      <a:r>
                        <a:rPr lang="en-US" dirty="0" err="1"/>
                        <a:t>Skyywalker</a:t>
                      </a:r>
                      <a:r>
                        <a:rPr lang="en-US" dirty="0"/>
                        <a:t> Records</a:t>
                      </a:r>
                    </a:p>
                  </a:txBody>
                  <a:tcPr/>
                </a:tc>
                <a:tc>
                  <a:txBody>
                    <a:bodyPr/>
                    <a:lstStyle/>
                    <a:p>
                      <a:pPr marL="285750" indent="-285750">
                        <a:buFont typeface="Arial" panose="020B0604020202020204" pitchFamily="34" charset="0"/>
                        <a:buChar char="•"/>
                      </a:pPr>
                      <a:r>
                        <a:rPr lang="en-US" dirty="0"/>
                        <a:t>FCC v. Pacifica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Golden </a:t>
                      </a:r>
                      <a:r>
                        <a:rPr lang="en-US" i="1" dirty="0" err="1"/>
                        <a:t>Gobes</a:t>
                      </a:r>
                      <a:r>
                        <a:rPr lang="en-US" i="1" dirty="0"/>
                        <a:t> Order</a:t>
                      </a:r>
                    </a:p>
                    <a:p>
                      <a:pPr marL="285750" indent="-285750">
                        <a:buFont typeface="Arial" panose="020B0604020202020204" pitchFamily="34" charset="0"/>
                        <a:buChar char="•"/>
                      </a:pPr>
                      <a:endParaRPr lang="en-US" i="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FCC v. Fox I</a:t>
                      </a:r>
                    </a:p>
                    <a:p>
                      <a:pPr marL="285750" indent="-285750">
                        <a:buFont typeface="Arial" panose="020B0604020202020204" pitchFamily="34" charset="0"/>
                        <a:buChar char="•"/>
                      </a:pPr>
                      <a:endParaRPr lang="en-US" i="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FCC v. Fox II</a:t>
                      </a:r>
                    </a:p>
                    <a:p>
                      <a:pPr marL="285750" indent="-285750">
                        <a:buFont typeface="Arial" panose="020B0604020202020204" pitchFamily="34" charset="0"/>
                        <a:buChar char="•"/>
                      </a:pPr>
                      <a:endParaRPr lang="en-US" i="1" dirty="0"/>
                    </a:p>
                  </a:txBody>
                  <a:tcPr/>
                </a:tc>
                <a:extLst>
                  <a:ext uri="{0D108BD9-81ED-4DB2-BD59-A6C34878D82A}">
                    <a16:rowId xmlns:a16="http://schemas.microsoft.com/office/drawing/2014/main" val="792149999"/>
                  </a:ext>
                </a:extLst>
              </a:tr>
              <a:tr h="370840">
                <a:tc>
                  <a:txBody>
                    <a:bodyPr/>
                    <a:lstStyle/>
                    <a:p>
                      <a:r>
                        <a:rPr lang="en-US" dirty="0"/>
                        <a:t>Is the </a:t>
                      </a:r>
                      <a:r>
                        <a:rPr lang="en-US" b="1" dirty="0"/>
                        <a:t>statute</a:t>
                      </a:r>
                      <a:r>
                        <a:rPr lang="en-US" dirty="0"/>
                        <a:t> unconstitutional under the First Amendment?</a:t>
                      </a:r>
                    </a:p>
                  </a:txBody>
                  <a:tcPr/>
                </a:tc>
                <a:tc>
                  <a:txBody>
                    <a:bodyPr/>
                    <a:lstStyle/>
                    <a:p>
                      <a:r>
                        <a:rPr lang="en-US" dirty="0"/>
                        <a:t>Is the </a:t>
                      </a:r>
                      <a:r>
                        <a:rPr lang="en-US" b="1" dirty="0"/>
                        <a:t>speech</a:t>
                      </a:r>
                      <a:r>
                        <a:rPr lang="en-US" dirty="0"/>
                        <a:t> protected under the First Amendment? (Miller Test)</a:t>
                      </a:r>
                    </a:p>
                  </a:txBody>
                  <a:tcPr/>
                </a:tc>
                <a:tc>
                  <a:txBody>
                    <a:bodyPr/>
                    <a:lstStyle/>
                    <a:p>
                      <a:r>
                        <a:rPr lang="en-US" i="0" dirty="0"/>
                        <a:t>Is the speech carried on licensed channels?</a:t>
                      </a:r>
                    </a:p>
                    <a:p>
                      <a:endParaRPr lang="en-US" i="0" dirty="0"/>
                    </a:p>
                    <a:p>
                      <a:pPr algn="ctr"/>
                      <a:r>
                        <a:rPr lang="en-US" b="1" i="0" dirty="0"/>
                        <a:t>AND</a:t>
                      </a:r>
                    </a:p>
                    <a:p>
                      <a:endParaRPr lang="en-US" i="0" dirty="0"/>
                    </a:p>
                    <a:p>
                      <a:r>
                        <a:rPr lang="en-US" i="0" dirty="0"/>
                        <a:t>Does the speech violate indecency regulations promulgated by the FCC?</a:t>
                      </a:r>
                    </a:p>
                  </a:txBody>
                  <a:tcPr/>
                </a:tc>
                <a:extLst>
                  <a:ext uri="{0D108BD9-81ED-4DB2-BD59-A6C34878D82A}">
                    <a16:rowId xmlns:a16="http://schemas.microsoft.com/office/drawing/2014/main" val="287695268"/>
                  </a:ext>
                </a:extLst>
              </a:tr>
            </a:tbl>
          </a:graphicData>
        </a:graphic>
      </p:graphicFrame>
    </p:spTree>
    <p:extLst>
      <p:ext uri="{BB962C8B-B14F-4D97-AF65-F5344CB8AC3E}">
        <p14:creationId xmlns:p14="http://schemas.microsoft.com/office/powerpoint/2010/main" val="26555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18AFEA-22D3-4FB5-9B37-851004EE255A}"/>
              </a:ext>
            </a:extLst>
          </p:cNvPr>
          <p:cNvSpPr/>
          <p:nvPr/>
        </p:nvSpPr>
        <p:spPr>
          <a:xfrm>
            <a:off x="56337" y="164679"/>
            <a:ext cx="11995542" cy="6186309"/>
          </a:xfrm>
          <a:prstGeom prst="rect">
            <a:avLst/>
          </a:prstGeom>
        </p:spPr>
        <p:txBody>
          <a:bodyPr wrap="square">
            <a:spAutoFit/>
          </a:bodyPr>
          <a:lstStyle/>
          <a:p>
            <a:endParaRPr lang="en-US" sz="2200" dirty="0"/>
          </a:p>
          <a:p>
            <a:r>
              <a:rPr lang="en-US" sz="2200" u="sng" dirty="0"/>
              <a:t>Last Class </a:t>
            </a:r>
            <a:r>
              <a:rPr lang="en-US" sz="2200" dirty="0"/>
              <a:t>- Docudramas = Lawsuit Magnets</a:t>
            </a:r>
          </a:p>
          <a:p>
            <a:r>
              <a:rPr lang="en-US" sz="2200" dirty="0"/>
              <a:t>Discussed Types of Programming that generally attracted lawsuits and the early theories that suits were based on:  </a:t>
            </a:r>
            <a:r>
              <a:rPr lang="en-US" sz="2200" u="sng" dirty="0"/>
              <a:t>Tort vs. The 1st Amendment vs. Contracts </a:t>
            </a:r>
            <a:r>
              <a:rPr lang="en-US" sz="2200" dirty="0"/>
              <a:t>(Hand to hand combat)</a:t>
            </a:r>
          </a:p>
          <a:p>
            <a:endParaRPr lang="en-US" sz="2200" dirty="0"/>
          </a:p>
          <a:p>
            <a:pPr marL="457200" indent="-457200">
              <a:buAutoNum type="arabicPeriod"/>
            </a:pPr>
            <a:r>
              <a:rPr lang="en-US" sz="2200" b="1" u="sng" dirty="0"/>
              <a:t>Defamation</a:t>
            </a:r>
            <a:r>
              <a:rPr lang="en-US" sz="2200" dirty="0"/>
              <a:t> - a. public figures, b. public officials, c. limited public figures, c. private figures</a:t>
            </a:r>
          </a:p>
          <a:p>
            <a:pPr marL="457200" indent="-457200">
              <a:buAutoNum type="arabicPeriod"/>
            </a:pPr>
            <a:r>
              <a:rPr lang="en-US" sz="2200" dirty="0"/>
              <a:t> Actual Malice Evidentiary Standard - Difficult to overcome for P – required for public anything and exemplary damages for private figures</a:t>
            </a:r>
          </a:p>
          <a:p>
            <a:endParaRPr lang="en-US" sz="2200" dirty="0"/>
          </a:p>
          <a:p>
            <a:r>
              <a:rPr lang="en-US" sz="2200" i="1" u="sng" dirty="0"/>
              <a:t>Davis v. Costa-</a:t>
            </a:r>
            <a:r>
              <a:rPr lang="en-US" sz="2200" i="1" u="sng" dirty="0" err="1"/>
              <a:t>Gavras</a:t>
            </a:r>
            <a:r>
              <a:rPr lang="en-US" sz="2200" i="1" u="sng" dirty="0"/>
              <a:t> </a:t>
            </a:r>
            <a:r>
              <a:rPr lang="en-US" sz="2200" dirty="0"/>
              <a:t>– Docudrama – Pinochet coup – Main issue was “of and concerning,” and actual malice. If scenes were not made with serious doubts of the truth of the televised composite, they were not actionable. Costa-</a:t>
            </a:r>
            <a:r>
              <a:rPr lang="en-US" sz="2200" dirty="0" err="1"/>
              <a:t>Gavras</a:t>
            </a:r>
            <a:r>
              <a:rPr lang="en-US" sz="2200" dirty="0"/>
              <a:t> reasonably relied on the Execution of Charles </a:t>
            </a:r>
            <a:r>
              <a:rPr lang="en-US" sz="2200" dirty="0" err="1"/>
              <a:t>Horman</a:t>
            </a:r>
            <a:r>
              <a:rPr lang="en-US" sz="2200" dirty="0"/>
              <a:t> and the research undertaken by Hauser.</a:t>
            </a:r>
          </a:p>
          <a:p>
            <a:endParaRPr lang="en-US" sz="2200" dirty="0"/>
          </a:p>
          <a:p>
            <a:r>
              <a:rPr lang="en-US" sz="2200" i="1" u="sng" dirty="0"/>
              <a:t>Dickinson v. Cosby</a:t>
            </a:r>
            <a:r>
              <a:rPr lang="en-US" sz="2200" dirty="0"/>
              <a:t> – statements by Bill Cosby’s lawyer that Plaintiff “lied” about sexual assault by Cosby in presser and demand letter were actionable. Under the totality of the circumstances, including application of the “predicable opinion doctrine” (CA) would lead listeners to believe the statements made by Cosby’s attorney were not mere opinion. </a:t>
            </a:r>
          </a:p>
        </p:txBody>
      </p:sp>
    </p:spTree>
    <p:extLst>
      <p:ext uri="{BB962C8B-B14F-4D97-AF65-F5344CB8AC3E}">
        <p14:creationId xmlns:p14="http://schemas.microsoft.com/office/powerpoint/2010/main" val="338305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F20DA-0839-CA22-57BF-C30D3D92C537}"/>
              </a:ext>
            </a:extLst>
          </p:cNvPr>
          <p:cNvSpPr txBox="1"/>
          <p:nvPr/>
        </p:nvSpPr>
        <p:spPr>
          <a:xfrm>
            <a:off x="190681" y="91007"/>
            <a:ext cx="11813527" cy="5170646"/>
          </a:xfrm>
          <a:prstGeom prst="rect">
            <a:avLst/>
          </a:prstGeom>
          <a:noFill/>
        </p:spPr>
        <p:txBody>
          <a:bodyPr wrap="square">
            <a:spAutoFit/>
          </a:bodyPr>
          <a:lstStyle/>
          <a:p>
            <a:r>
              <a:rPr lang="en-US" sz="2200" dirty="0"/>
              <a:t>ANTI-SLAPP PROCEDURE: </a:t>
            </a:r>
          </a:p>
          <a:p>
            <a:pPr marL="457200" indent="-457200">
              <a:buAutoNum type="arabicPeriod"/>
            </a:pPr>
            <a:r>
              <a:rPr lang="en-US" sz="2200" dirty="0"/>
              <a:t>Plaintiff sues</a:t>
            </a:r>
          </a:p>
          <a:p>
            <a:pPr marL="457200" indent="-457200">
              <a:buAutoNum type="arabicPeriod"/>
            </a:pPr>
            <a:r>
              <a:rPr lang="en-US" sz="2200" dirty="0"/>
              <a:t>Defendant moves to dismiss under STATE anti-SLAPP statute</a:t>
            </a:r>
          </a:p>
          <a:p>
            <a:pPr lvl="1"/>
            <a:r>
              <a:rPr lang="en-US" sz="2200" dirty="0"/>
              <a:t>a.	Identify that the cause(s) of action directed at a first amendment right (speech, assembly, petition)</a:t>
            </a:r>
          </a:p>
          <a:p>
            <a:pPr lvl="1"/>
            <a:r>
              <a:rPr lang="en-US" sz="2200" dirty="0"/>
              <a:t>b.	Identify that the actions of Defendant were a matter of public concern (limited in TX)</a:t>
            </a:r>
          </a:p>
          <a:p>
            <a:pPr lvl="1"/>
            <a:endParaRPr lang="en-US" sz="2200" dirty="0"/>
          </a:p>
          <a:p>
            <a:pPr marL="457200" indent="-457200">
              <a:buAutoNum type="arabicPeriod"/>
            </a:pPr>
            <a:r>
              <a:rPr lang="en-US" sz="2200" dirty="0"/>
              <a:t>Burden shifts to Plaintiff to demonstrate that the cause(s) of action actionable and “probability of success” on the merits based on </a:t>
            </a:r>
          </a:p>
          <a:p>
            <a:pPr lvl="1"/>
            <a:r>
              <a:rPr lang="en-US" sz="2200" dirty="0"/>
              <a:t>a.	Legal sufficiency</a:t>
            </a:r>
          </a:p>
          <a:p>
            <a:pPr lvl="1"/>
            <a:r>
              <a:rPr lang="en-US" sz="2200" dirty="0"/>
              <a:t>b.	Factual sufficiency</a:t>
            </a:r>
          </a:p>
          <a:p>
            <a:endParaRPr lang="en-US" sz="2200" b="1" dirty="0"/>
          </a:p>
          <a:p>
            <a:r>
              <a:rPr lang="en-US" sz="2200" b="1" dirty="0"/>
              <a:t>Texas Citizens Participation Act (TCPA</a:t>
            </a:r>
            <a:r>
              <a:rPr lang="en-US" sz="2200" dirty="0"/>
              <a:t>)— Exemptions for commercial speech and media. </a:t>
            </a:r>
          </a:p>
          <a:p>
            <a:r>
              <a:rPr lang="en-US" sz="2200" dirty="0"/>
              <a:t>					  “Matter of public concern” is very narrow</a:t>
            </a:r>
          </a:p>
          <a:p>
            <a:r>
              <a:rPr lang="en-US" sz="2200" dirty="0"/>
              <a:t>					  </a:t>
            </a:r>
            <a:r>
              <a:rPr lang="en-US" sz="2200" i="1" dirty="0"/>
              <a:t>see Vaughn-Riley v. Patterson </a:t>
            </a:r>
            <a:r>
              <a:rPr lang="en-US" sz="2200" dirty="0"/>
              <a:t>(website)</a:t>
            </a:r>
            <a:endParaRPr lang="en-US" dirty="0"/>
          </a:p>
        </p:txBody>
      </p:sp>
    </p:spTree>
    <p:extLst>
      <p:ext uri="{BB962C8B-B14F-4D97-AF65-F5344CB8AC3E}">
        <p14:creationId xmlns:p14="http://schemas.microsoft.com/office/powerpoint/2010/main" val="351881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A00DF-6D02-949E-7294-4A2EFCC89B8E}"/>
              </a:ext>
            </a:extLst>
          </p:cNvPr>
          <p:cNvSpPr txBox="1"/>
          <p:nvPr/>
        </p:nvSpPr>
        <p:spPr>
          <a:xfrm>
            <a:off x="247016" y="1096413"/>
            <a:ext cx="11874199" cy="4524315"/>
          </a:xfrm>
          <a:prstGeom prst="rect">
            <a:avLst/>
          </a:prstGeom>
          <a:noFill/>
        </p:spPr>
        <p:txBody>
          <a:bodyPr wrap="square">
            <a:spAutoFit/>
          </a:bodyPr>
          <a:lstStyle/>
          <a:p>
            <a:r>
              <a:rPr lang="en-US" sz="1800" b="1" dirty="0"/>
              <a:t>2. </a:t>
            </a:r>
            <a:r>
              <a:rPr lang="en-US" sz="1800" dirty="0"/>
              <a:t>Looked for another weakness in the </a:t>
            </a:r>
            <a:r>
              <a:rPr lang="en-US" sz="1800" u="sng" dirty="0"/>
              <a:t>Death Star </a:t>
            </a:r>
            <a:r>
              <a:rPr lang="en-US" sz="1800" dirty="0"/>
              <a:t>– </a:t>
            </a:r>
          </a:p>
          <a:p>
            <a:endParaRPr lang="en-US" b="1" dirty="0"/>
          </a:p>
          <a:p>
            <a:r>
              <a:rPr lang="en-US" b="1" i="1" dirty="0"/>
              <a:t>Falwell v. Hustler </a:t>
            </a:r>
            <a:r>
              <a:rPr lang="en-US" i="1" dirty="0"/>
              <a:t>– </a:t>
            </a:r>
            <a:r>
              <a:rPr lang="en-US" dirty="0"/>
              <a:t>Claimed </a:t>
            </a:r>
            <a:r>
              <a:rPr lang="en-US" sz="1800" b="1" dirty="0"/>
              <a:t>Intentional infliction of emotional distress</a:t>
            </a:r>
            <a:r>
              <a:rPr lang="en-US" sz="1800" dirty="0"/>
              <a:t>; differs from defamation in that the injury is personal rather than a matter of reputation in the community (how I feel v. how others feel about me)</a:t>
            </a:r>
          </a:p>
          <a:p>
            <a:r>
              <a:rPr lang="en-US" dirty="0"/>
              <a:t>		STILL</a:t>
            </a:r>
            <a:r>
              <a:rPr lang="en-US" sz="1800" dirty="0"/>
              <a:t> had to show actual malice for public figure. Bad motive not enough.</a:t>
            </a:r>
          </a:p>
          <a:p>
            <a:endParaRPr lang="en-US" sz="1800" b="1" dirty="0"/>
          </a:p>
          <a:p>
            <a:r>
              <a:rPr lang="en-US" sz="1800" b="1" dirty="0"/>
              <a:t>Contract Law </a:t>
            </a:r>
            <a:r>
              <a:rPr lang="en-US" sz="1800" dirty="0"/>
              <a:t>–Kept CBS from airing story on Brown &amp; Williamson whistle blower Jeffery Weigand, who had signed a Confidentiality Agreement. Private agreements to limit speech will be enforced (e.g. EE agreement, NDA) (pp. 156-57)</a:t>
            </a:r>
            <a:endParaRPr lang="en-US" dirty="0"/>
          </a:p>
          <a:p>
            <a:endParaRPr lang="en-US" sz="1800" dirty="0"/>
          </a:p>
          <a:p>
            <a:r>
              <a:rPr lang="en-US" sz="1800" b="1" dirty="0"/>
              <a:t>3</a:t>
            </a:r>
            <a:r>
              <a:rPr lang="en-US" sz="1800" dirty="0"/>
              <a:t>. </a:t>
            </a:r>
            <a:r>
              <a:rPr lang="en-US" sz="1800" b="1" dirty="0"/>
              <a:t>Privacy/Misappropriation of one’s name and likeness </a:t>
            </a:r>
            <a:r>
              <a:rPr lang="en-US" sz="1800" dirty="0"/>
              <a:t>– </a:t>
            </a:r>
          </a:p>
          <a:p>
            <a:endParaRPr lang="en-US" dirty="0"/>
          </a:p>
          <a:p>
            <a:r>
              <a:rPr lang="en-US" sz="1800" dirty="0"/>
              <a:t>Evolution:</a:t>
            </a:r>
          </a:p>
          <a:p>
            <a:pPr marL="285750" indent="-285750">
              <a:buFont typeface="Arial" panose="020B0604020202020204" pitchFamily="34" charset="0"/>
              <a:buChar char="•"/>
            </a:pPr>
            <a:r>
              <a:rPr lang="en-US" sz="1800" dirty="0"/>
              <a:t>Warren/Brandeis </a:t>
            </a:r>
            <a:r>
              <a:rPr lang="en-US" sz="1800" i="1" dirty="0"/>
              <a:t>Right of Privacy </a:t>
            </a:r>
            <a:r>
              <a:rPr lang="en-US" sz="1800" dirty="0"/>
              <a:t>(1890) </a:t>
            </a:r>
          </a:p>
          <a:p>
            <a:pPr marL="285750" indent="-285750">
              <a:buFont typeface="Arial" panose="020B0604020202020204" pitchFamily="34" charset="0"/>
              <a:buChar char="•"/>
            </a:pPr>
            <a:r>
              <a:rPr lang="en-US" i="1" dirty="0" err="1"/>
              <a:t>Pavesich</a:t>
            </a:r>
            <a:r>
              <a:rPr lang="en-US" i="1" dirty="0"/>
              <a:t> </a:t>
            </a:r>
            <a:r>
              <a:rPr lang="en-US" dirty="0"/>
              <a:t>(Ga. 1905) outlined four causes of action … (4) appropriation of name and likeness BUT use of photograph in an advertisement was a violation of Ga. common law </a:t>
            </a:r>
            <a:r>
              <a:rPr lang="en-US" i="1" dirty="0"/>
              <a:t>right of privacy</a:t>
            </a:r>
          </a:p>
          <a:p>
            <a:pPr marL="285750" indent="-285750">
              <a:buFont typeface="Arial" panose="020B0604020202020204" pitchFamily="34" charset="0"/>
              <a:buChar char="•"/>
            </a:pPr>
            <a:r>
              <a:rPr lang="en-US" sz="1800" i="1" dirty="0" err="1">
                <a:latin typeface="Times New Roman" panose="02020603050405020304" pitchFamily="18" charset="0"/>
                <a:ea typeface="Times New Roman" panose="02020603050405020304" pitchFamily="18" charset="0"/>
              </a:rPr>
              <a:t>Haelan</a:t>
            </a:r>
            <a:r>
              <a:rPr lang="en-US" sz="1800" i="1" dirty="0">
                <a:latin typeface="Times New Roman" panose="02020603050405020304" pitchFamily="18" charset="0"/>
                <a:ea typeface="Times New Roman" panose="02020603050405020304" pitchFamily="18" charset="0"/>
              </a:rPr>
              <a:t> Labs </a:t>
            </a:r>
            <a:r>
              <a:rPr lang="en-US" sz="1800" dirty="0">
                <a:latin typeface="Times New Roman" panose="02020603050405020304" pitchFamily="18" charset="0"/>
                <a:ea typeface="Times New Roman" panose="02020603050405020304" pitchFamily="18" charset="0"/>
              </a:rPr>
              <a:t>(2d. Cir. 1953)</a:t>
            </a:r>
            <a:r>
              <a:rPr lang="en-US" dirty="0">
                <a:latin typeface="Times New Roman" panose="02020603050405020304" pitchFamily="18" charset="0"/>
                <a:ea typeface="Times New Roman" panose="02020603050405020304" pitchFamily="18" charset="0"/>
              </a:rPr>
              <a:t> first case to recognize the economic/utilitarian nature of </a:t>
            </a:r>
            <a:r>
              <a:rPr lang="en-US" i="1" dirty="0">
                <a:latin typeface="Times New Roman" panose="02020603050405020304" pitchFamily="18" charset="0"/>
                <a:ea typeface="Times New Roman" panose="02020603050405020304" pitchFamily="18" charset="0"/>
              </a:rPr>
              <a:t>right of publicity</a:t>
            </a:r>
            <a:endParaRPr lang="en-US" dirty="0"/>
          </a:p>
        </p:txBody>
      </p:sp>
    </p:spTree>
    <p:extLst>
      <p:ext uri="{BB962C8B-B14F-4D97-AF65-F5344CB8AC3E}">
        <p14:creationId xmlns:p14="http://schemas.microsoft.com/office/powerpoint/2010/main" val="62762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30032B-500D-0D96-B1A0-BA707CA1373B}"/>
              </a:ext>
            </a:extLst>
          </p:cNvPr>
          <p:cNvSpPr txBox="1"/>
          <p:nvPr/>
        </p:nvSpPr>
        <p:spPr>
          <a:xfrm>
            <a:off x="91007" y="208015"/>
            <a:ext cx="11956538" cy="5909310"/>
          </a:xfrm>
          <a:prstGeom prst="rect">
            <a:avLst/>
          </a:prstGeom>
          <a:noFill/>
        </p:spPr>
        <p:txBody>
          <a:bodyPr wrap="square">
            <a:spAutoFit/>
          </a:bodyPr>
          <a:lstStyle/>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800" i="1" u="sng" dirty="0">
              <a:latin typeface="Times New Roman" panose="02020603050405020304" pitchFamily="18" charset="0"/>
              <a:ea typeface="Times New Roman" panose="02020603050405020304" pitchFamily="18" charset="0"/>
            </a:endParaRPr>
          </a:p>
          <a:p>
            <a:pPr marL="228600" algn="jus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u="sng" dirty="0"/>
              <a:t>Heller v. NBCUniversal </a:t>
            </a:r>
            <a:r>
              <a:rPr lang="en-US" sz="1800" dirty="0"/>
              <a:t>– NBC used the California SLAPP Statute to obtain the dismissal of most of Heller’s defamation claims because the Court found that they were not actionable.</a:t>
            </a:r>
            <a:endParaRPr lang="en-US" i="1" u="sng"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800" i="1" u="sng"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i="1" u="sng" dirty="0">
                <a:latin typeface="Times New Roman" panose="02020603050405020304" pitchFamily="18" charset="0"/>
                <a:ea typeface="Times New Roman" panose="02020603050405020304" pitchFamily="18" charset="0"/>
              </a:rPr>
              <a:t>MLK v. American Heritage Products</a:t>
            </a:r>
            <a:r>
              <a:rPr lang="en-US" sz="1800" dirty="0">
                <a:latin typeface="Times New Roman" panose="02020603050405020304" pitchFamily="18" charset="0"/>
                <a:ea typeface="Times New Roman" panose="02020603050405020304" pitchFamily="18" charset="0"/>
              </a:rPr>
              <a:t> - Appropriation of another’s name and likeness for the </a:t>
            </a:r>
            <a:r>
              <a:rPr lang="en-US" sz="1800" b="1" dirty="0">
                <a:latin typeface="Times New Roman" panose="02020603050405020304" pitchFamily="18" charset="0"/>
                <a:ea typeface="Times New Roman" panose="02020603050405020304" pitchFamily="18" charset="0"/>
              </a:rPr>
              <a:t>economic/financial gain</a:t>
            </a:r>
            <a:r>
              <a:rPr lang="en-US" sz="1800" dirty="0">
                <a:latin typeface="Times New Roman" panose="02020603050405020304" pitchFamily="18" charset="0"/>
                <a:ea typeface="Times New Roman" panose="02020603050405020304" pitchFamily="18" charset="0"/>
              </a:rPr>
              <a:t> of the appropriator is a tort in Georgia - Bust of MLK – a generic symbol; Concurrence: where do we draw the line? What constitutes financial gain? Is it true that commercial use is not speech?</a:t>
            </a: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800"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i="1" u="sng" dirty="0">
                <a:latin typeface="Times New Roman" panose="02020603050405020304" pitchFamily="18" charset="0"/>
                <a:ea typeface="Times New Roman" panose="02020603050405020304" pitchFamily="18" charset="0"/>
              </a:rPr>
              <a:t>ETW Corp. v. Jireh Publishing</a:t>
            </a:r>
            <a:r>
              <a:rPr lang="en-US" sz="1800"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(Tiger Woods Case) </a:t>
            </a:r>
            <a:r>
              <a:rPr lang="en-US" sz="1800" dirty="0">
                <a:latin typeface="Times New Roman" panose="02020603050405020304" pitchFamily="18" charset="0"/>
                <a:ea typeface="Times New Roman" panose="02020603050405020304" pitchFamily="18" charset="0"/>
              </a:rPr>
              <a:t>- Art print entitled to 1st Amendment Protection because: (1) Portrayed a historic event; (2) Included other golfers; (3) Defendant added a “Significant Creative Component of his own.” Dissent - Nearly identical to Nike poster; The new work is “transformative”; the new work incorporates </a:t>
            </a:r>
            <a:r>
              <a:rPr lang="en-US" sz="1800" b="1" dirty="0">
                <a:latin typeface="Times New Roman" panose="02020603050405020304" pitchFamily="18" charset="0"/>
                <a:ea typeface="Times New Roman" panose="02020603050405020304" pitchFamily="18" charset="0"/>
              </a:rPr>
              <a:t>independently expressive and protectable elements</a:t>
            </a:r>
            <a:r>
              <a:rPr lang="en-US" sz="1800" dirty="0">
                <a:latin typeface="Times New Roman" panose="02020603050405020304" pitchFamily="18" charset="0"/>
                <a:ea typeface="Times New Roman" panose="02020603050405020304" pitchFamily="18" charset="0"/>
              </a:rPr>
              <a:t>.</a:t>
            </a: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800" dirty="0">
              <a:latin typeface="Times New Roman" panose="02020603050405020304" pitchFamily="18" charset="0"/>
              <a:ea typeface="Times New Roman" panose="02020603050405020304" pitchFamily="18" charset="0"/>
            </a:endParaRPr>
          </a:p>
          <a:p>
            <a:pPr marL="228600" algn="jus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i="1" u="sng" dirty="0" err="1">
                <a:latin typeface="Times New Roman" panose="02020603050405020304" pitchFamily="18" charset="0"/>
                <a:ea typeface="Times New Roman" panose="02020603050405020304" pitchFamily="18" charset="0"/>
              </a:rPr>
              <a:t>Zacchini</a:t>
            </a:r>
            <a:r>
              <a:rPr lang="en-US" sz="1800" i="1" u="sng" dirty="0">
                <a:latin typeface="Times New Roman" panose="02020603050405020304" pitchFamily="18" charset="0"/>
                <a:ea typeface="Times New Roman" panose="02020603050405020304" pitchFamily="18" charset="0"/>
              </a:rPr>
              <a:t> v. Scripps-Howard</a:t>
            </a:r>
            <a:r>
              <a:rPr lang="en-US" sz="1800" dirty="0">
                <a:latin typeface="Times New Roman" panose="02020603050405020304" pitchFamily="18" charset="0"/>
                <a:ea typeface="Times New Roman" panose="02020603050405020304" pitchFamily="18" charset="0"/>
              </a:rPr>
              <a:t> (Human Cannon Ball 1977 Case) - Distinguished the torts of Right of Publicity with false light invasion of privacy and the others—First Amendment is NOT unlimited. </a:t>
            </a:r>
            <a:br>
              <a:rPr lang="en-US" sz="1800" dirty="0">
                <a:latin typeface="Times New Roman" panose="02020603050405020304" pitchFamily="18" charset="0"/>
                <a:ea typeface="Times New Roman" panose="02020603050405020304" pitchFamily="18" charset="0"/>
              </a:rPr>
            </a:br>
            <a:r>
              <a:rPr lang="en-US" sz="1800" b="1" dirty="0">
                <a:latin typeface="Times New Roman" panose="02020603050405020304" pitchFamily="18" charset="0"/>
                <a:ea typeface="Times New Roman" panose="02020603050405020304" pitchFamily="18" charset="0"/>
              </a:rPr>
              <a:t>Minimize Publication v. Who Gets to do the Publishing. </a:t>
            </a:r>
            <a:r>
              <a:rPr lang="en-US" sz="1800" dirty="0">
                <a:latin typeface="Times New Roman" panose="02020603050405020304" pitchFamily="18" charset="0"/>
                <a:ea typeface="Times New Roman" panose="02020603050405020304" pitchFamily="18" charset="0"/>
              </a:rPr>
              <a:t>Misappropriation based on broadcast of the </a:t>
            </a:r>
            <a:r>
              <a:rPr lang="en-US" sz="1800" b="1" dirty="0">
                <a:latin typeface="Times New Roman" panose="02020603050405020304" pitchFamily="18" charset="0"/>
                <a:ea typeface="Times New Roman" panose="02020603050405020304" pitchFamily="18" charset="0"/>
              </a:rPr>
              <a:t>entire act. </a:t>
            </a:r>
            <a:r>
              <a:rPr lang="en-US" sz="1800" dirty="0">
                <a:latin typeface="Times New Roman" panose="02020603050405020304" pitchFamily="18" charset="0"/>
                <a:ea typeface="Times New Roman" panose="02020603050405020304" pitchFamily="18" charset="0"/>
              </a:rPr>
              <a:t>Broadly defines ROP as incorporating not </a:t>
            </a:r>
            <a:r>
              <a:rPr lang="en-US" sz="1800" dirty="0" err="1">
                <a:latin typeface="Times New Roman" panose="02020603050405020304" pitchFamily="18" charset="0"/>
                <a:ea typeface="Times New Roman" panose="02020603050405020304" pitchFamily="18" charset="0"/>
              </a:rPr>
              <a:t>Zacchini’s</a:t>
            </a:r>
            <a:r>
              <a:rPr lang="en-US" sz="1800" dirty="0">
                <a:latin typeface="Times New Roman" panose="02020603050405020304" pitchFamily="18" charset="0"/>
                <a:ea typeface="Times New Roman" panose="02020603050405020304" pitchFamily="18" charset="0"/>
              </a:rPr>
              <a:t> identifiable name, image, likeness, but the act he is associated with (</a:t>
            </a:r>
            <a:r>
              <a:rPr lang="en-US" sz="1800" i="1" dirty="0">
                <a:latin typeface="Times New Roman" panose="02020603050405020304" pitchFamily="18" charset="0"/>
                <a:ea typeface="Times New Roman" panose="02020603050405020304" pitchFamily="18" charset="0"/>
              </a:rPr>
              <a:t>compare to INS v. AP’s </a:t>
            </a:r>
            <a:r>
              <a:rPr lang="en-US" sz="1800" dirty="0">
                <a:latin typeface="Times New Roman" panose="02020603050405020304" pitchFamily="18" charset="0"/>
                <a:ea typeface="Times New Roman" panose="02020603050405020304" pitchFamily="18" charset="0"/>
              </a:rPr>
              <a:t>pre-Eerie Doctrine misappropriation analysis)</a:t>
            </a:r>
          </a:p>
          <a:p>
            <a:pPr marL="228600" algn="jus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800" b="1"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b="1" dirty="0">
                <a:latin typeface="Times New Roman" panose="02020603050405020304" pitchFamily="18" charset="0"/>
                <a:ea typeface="Times New Roman" panose="02020603050405020304" pitchFamily="18" charset="0"/>
              </a:rPr>
              <a:t>THIS IS THE ONLY SCOTUS CASE ON THE RIGHT OF PUBLICITY. </a:t>
            </a:r>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52903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EDDE62-2E27-46A1-917C-5EE7DF3A91F7}"/>
              </a:ext>
            </a:extLst>
          </p:cNvPr>
          <p:cNvSpPr/>
          <p:nvPr/>
        </p:nvSpPr>
        <p:spPr>
          <a:xfrm>
            <a:off x="95340" y="320690"/>
            <a:ext cx="11917536" cy="7755969"/>
          </a:xfrm>
          <a:prstGeom prst="rect">
            <a:avLst/>
          </a:prstGeom>
        </p:spPr>
        <p:txBody>
          <a:bodyPr wrap="square">
            <a:spAutoFit/>
          </a:bodyPr>
          <a:lstStyle/>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u="sng" dirty="0">
                <a:latin typeface="Times New Roman" panose="02020603050405020304" pitchFamily="18" charset="0"/>
                <a:ea typeface="Times New Roman" panose="02020603050405020304" pitchFamily="18" charset="0"/>
              </a:rPr>
              <a:t>Limits on the Right of Publicity</a:t>
            </a:r>
            <a:r>
              <a:rPr lang="en-US" sz="2400"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Right of publicity does not prevent </a:t>
            </a:r>
            <a:r>
              <a:rPr lang="en-US" sz="2400" u="sng" dirty="0">
                <a:latin typeface="Times New Roman" panose="02020603050405020304" pitchFamily="18" charset="0"/>
                <a:ea typeface="Times New Roman" panose="02020603050405020304" pitchFamily="18" charset="0"/>
              </a:rPr>
              <a:t>parody</a:t>
            </a:r>
            <a:r>
              <a:rPr lang="en-US" sz="2400" dirty="0">
                <a:latin typeface="Times New Roman" panose="02020603050405020304" pitchFamily="18" charset="0"/>
                <a:ea typeface="Times New Roman" panose="02020603050405020304" pitchFamily="18" charset="0"/>
              </a:rPr>
              <a:t> by others. But imitation is not parody. KEITH RICHARDS: Imitation is the sincerest form of being ripped off.”</a:t>
            </a:r>
          </a:p>
          <a:p>
            <a:endParaRPr lang="en-US" sz="2400" dirty="0">
              <a:latin typeface="Times New Roman" panose="02020603050405020304" pitchFamily="18" charset="0"/>
            </a:endParaRPr>
          </a:p>
          <a:p>
            <a:r>
              <a:rPr lang="en-US" sz="2400" dirty="0"/>
              <a:t>The right extends from where the plaintiff is domiciled when exercising the right. A plaintiff cannot avail itself of the right unless he or she had it in the first place. </a:t>
            </a:r>
          </a:p>
          <a:p>
            <a:endParaRPr lang="en-US" sz="2400" b="1" dirty="0"/>
          </a:p>
          <a:p>
            <a:r>
              <a:rPr lang="en-US" sz="2400" b="1" dirty="0"/>
              <a:t>The Right of publicity </a:t>
            </a:r>
            <a:r>
              <a:rPr lang="en-US" sz="2400" dirty="0"/>
              <a:t>also can’t be used against someone who makes legitimate mention of </a:t>
            </a:r>
            <a:r>
              <a:rPr lang="en-US" sz="2400" b="1" dirty="0"/>
              <a:t>public activities </a:t>
            </a:r>
            <a:r>
              <a:rPr lang="en-US" sz="2400" dirty="0"/>
              <a:t>in a book or movie - </a:t>
            </a:r>
            <a:r>
              <a:rPr lang="en-US" sz="2400" b="1" u="sng" dirty="0"/>
              <a:t>Matthews v. </a:t>
            </a:r>
            <a:r>
              <a:rPr lang="en-US" sz="2400" b="1" u="sng" dirty="0" err="1"/>
              <a:t>Wozencraft</a:t>
            </a:r>
            <a:r>
              <a:rPr lang="en-US" sz="2400" b="1" u="sng" dirty="0"/>
              <a:t> </a:t>
            </a:r>
            <a:r>
              <a:rPr lang="en-US" sz="2400" dirty="0"/>
              <a:t>- Court made reference to the </a:t>
            </a:r>
            <a:r>
              <a:rPr lang="en-US" sz="2400" b="1" dirty="0"/>
              <a:t>concept of </a:t>
            </a:r>
            <a:r>
              <a:rPr lang="en-US" sz="2400" b="1" u="sng" dirty="0"/>
              <a:t>“Fair Use”.</a:t>
            </a:r>
            <a:r>
              <a:rPr lang="en-US" sz="2400" b="1" dirty="0"/>
              <a:t> </a:t>
            </a:r>
            <a:r>
              <a:rPr lang="en-US" sz="2400" dirty="0"/>
              <a:t>Star-crossed Drug - Addicted lovers who fell out over the movie “Rush”</a:t>
            </a:r>
          </a:p>
          <a:p>
            <a:endParaRPr lang="en-US" sz="2400" i="1" u="sng" dirty="0"/>
          </a:p>
          <a:p>
            <a:r>
              <a:rPr lang="en-US" sz="2400" i="1" u="sng" dirty="0"/>
              <a:t>Hicks v. Casablanca Records </a:t>
            </a:r>
            <a:r>
              <a:rPr lang="en-US" sz="2400" dirty="0"/>
              <a:t>(</a:t>
            </a:r>
            <a:r>
              <a:rPr lang="en-US" sz="2400" b="1" dirty="0"/>
              <a:t>Agatha Christie Case</a:t>
            </a:r>
            <a:r>
              <a:rPr lang="en-US" sz="2400" dirty="0"/>
              <a:t>) - The court held that the 1st Amendment again trumped the Right of Publicity in a work of fiction where the names of actual people were used as </a:t>
            </a:r>
            <a:r>
              <a:rPr lang="en-US" sz="2400" b="1" dirty="0"/>
              <a:t>“Mere appendages to the main body of their fictional accounts” </a:t>
            </a:r>
            <a:r>
              <a:rPr lang="en-US" sz="2400" dirty="0"/>
              <a:t>and it was </a:t>
            </a:r>
            <a:r>
              <a:rPr lang="en-US" sz="2400" b="1" dirty="0"/>
              <a:t>obvious that it was a work of fiction</a:t>
            </a:r>
            <a:r>
              <a:rPr lang="en-US" sz="2400" dirty="0"/>
              <a:t>.</a:t>
            </a:r>
          </a:p>
          <a:p>
            <a:endParaRPr lang="en-US" sz="2400" dirty="0"/>
          </a:p>
          <a:p>
            <a:endParaRPr lang="en-US" sz="2400" dirty="0"/>
          </a:p>
          <a:p>
            <a:endParaRPr lang="en-US" sz="2400" dirty="0"/>
          </a:p>
          <a:p>
            <a:endParaRPr lang="en-US" sz="2400" dirty="0"/>
          </a:p>
          <a:p>
            <a:endParaRPr lang="en-US" sz="2400" dirty="0"/>
          </a:p>
          <a:p>
            <a:r>
              <a:rPr lang="en-US" dirty="0"/>
              <a:t>	</a:t>
            </a:r>
          </a:p>
        </p:txBody>
      </p:sp>
    </p:spTree>
    <p:extLst>
      <p:ext uri="{BB962C8B-B14F-4D97-AF65-F5344CB8AC3E}">
        <p14:creationId xmlns:p14="http://schemas.microsoft.com/office/powerpoint/2010/main" val="251247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858C6B-65F1-48ED-9780-1932AAFD26E1}"/>
              </a:ext>
            </a:extLst>
          </p:cNvPr>
          <p:cNvSpPr/>
          <p:nvPr/>
        </p:nvSpPr>
        <p:spPr>
          <a:xfrm>
            <a:off x="674202" y="90929"/>
            <a:ext cx="9462976" cy="6001643"/>
          </a:xfrm>
          <a:prstGeom prst="rect">
            <a:avLst/>
          </a:prstGeom>
        </p:spPr>
        <p:txBody>
          <a:bodyPr wrap="square">
            <a:spAutoFit/>
          </a:bodyPr>
          <a:lstStyle/>
          <a:p>
            <a:r>
              <a:rPr lang="en-US" sz="2400" u="sng" dirty="0"/>
              <a:t>Tony Twist Case</a:t>
            </a:r>
            <a:r>
              <a:rPr lang="en-US" sz="2400" dirty="0"/>
              <a:t>, </a:t>
            </a:r>
            <a:r>
              <a:rPr lang="en-US" sz="2400" i="1" dirty="0"/>
              <a:t>John Doe a/k/a Tony Twist v. TCI Cablevision/Todd McFarlane </a:t>
            </a:r>
            <a:r>
              <a:rPr lang="en-US" sz="2400" dirty="0"/>
              <a:t>- Infamous hockey player enforcer sued the creator of the Spawn Comic Book for the inclusion of a character by that name who murdered and abducted children. Court held that the Twist name was used as a </a:t>
            </a:r>
            <a:r>
              <a:rPr lang="en-US" sz="2400" b="1" dirty="0"/>
              <a:t>“Ploy to sell comic books” </a:t>
            </a:r>
            <a:r>
              <a:rPr lang="en-US" sz="2400" dirty="0"/>
              <a:t>rather than an artistic or literary expression, and held for the Plaintiff. Comics not taken seriously. “Predominant Use” Test vs. the “Transformative” Test</a:t>
            </a:r>
          </a:p>
          <a:p>
            <a:endParaRPr lang="en-US" sz="2400" i="1" u="sng" dirty="0"/>
          </a:p>
          <a:p>
            <a:endParaRPr lang="en-US" sz="2400" i="1" u="sng" dirty="0"/>
          </a:p>
          <a:p>
            <a:r>
              <a:rPr lang="en-US" sz="2400" i="1" u="sng" dirty="0"/>
              <a:t>Winter v. D.C. Comics, </a:t>
            </a:r>
            <a:r>
              <a:rPr lang="en-US" sz="2400" dirty="0"/>
              <a:t>30 Cal. 4th 881 (Cal. Sup. Ct. 2003). Decided within 2 months of </a:t>
            </a:r>
            <a:r>
              <a:rPr lang="en-US" sz="2400" u="sng" dirty="0"/>
              <a:t>Twist</a:t>
            </a:r>
            <a:r>
              <a:rPr lang="en-US" sz="2400" dirty="0"/>
              <a:t>. Another comic book case where the “Transformative” test </a:t>
            </a:r>
            <a:r>
              <a:rPr lang="en-US" sz="2400" b="1" u="sng" dirty="0"/>
              <a:t>was</a:t>
            </a:r>
            <a:r>
              <a:rPr lang="en-US" sz="2400" dirty="0"/>
              <a:t> applied &amp; </a:t>
            </a:r>
            <a:r>
              <a:rPr lang="en-US" sz="2400" dirty="0" err="1"/>
              <a:t>ct</a:t>
            </a:r>
            <a:r>
              <a:rPr lang="en-US" sz="2400" dirty="0"/>
              <a:t> held that the Jonah Hex Comic Book was entitled to 1st Amendment Protection. Creative Element: “Significantly transformed the celebrity depiction.”</a:t>
            </a:r>
          </a:p>
          <a:p>
            <a:endParaRPr lang="en-US" sz="2400" dirty="0"/>
          </a:p>
          <a:p>
            <a:endParaRPr lang="en-US" sz="2400" dirty="0"/>
          </a:p>
        </p:txBody>
      </p:sp>
    </p:spTree>
    <p:extLst>
      <p:ext uri="{BB962C8B-B14F-4D97-AF65-F5344CB8AC3E}">
        <p14:creationId xmlns:p14="http://schemas.microsoft.com/office/powerpoint/2010/main" val="328559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09BC1-A5A2-4A2F-B2AD-6855159CF322}"/>
              </a:ext>
            </a:extLst>
          </p:cNvPr>
          <p:cNvSpPr/>
          <p:nvPr/>
        </p:nvSpPr>
        <p:spPr>
          <a:xfrm>
            <a:off x="744280" y="243512"/>
            <a:ext cx="9909544" cy="5262979"/>
          </a:xfrm>
          <a:prstGeom prst="rect">
            <a:avLst/>
          </a:prstGeom>
        </p:spPr>
        <p:txBody>
          <a:bodyPr wrap="square">
            <a:spAutoFit/>
          </a:bodyPr>
          <a:lstStyle/>
          <a:p>
            <a:r>
              <a:rPr lang="en-US" sz="2400" i="1" u="sng" dirty="0"/>
              <a:t>Carson v. Here’s Johnny </a:t>
            </a:r>
            <a:r>
              <a:rPr lang="en-US" sz="2400" dirty="0"/>
              <a:t>– (1) No trademark claim because no likelihood of confusion; (2) Court held that Right of Publicity </a:t>
            </a:r>
            <a:r>
              <a:rPr lang="en-US" sz="2400" u="sng" dirty="0"/>
              <a:t>not</a:t>
            </a:r>
            <a:r>
              <a:rPr lang="en-US" sz="2400" dirty="0"/>
              <a:t> limited to name and likeness - No Confusion “Here’s Johnny” = Misappropriation of Carson’s identity and Publicity Rights. “Ploy to Sell Toilets</a:t>
            </a:r>
            <a:r>
              <a:rPr lang="en-US" sz="2400"/>
              <a:t>” – Paraphrasing Tony </a:t>
            </a:r>
            <a:r>
              <a:rPr lang="en-US" sz="2400" dirty="0"/>
              <a:t>Twist. Defendant admitted that phrase identified with Carson and that’s why it was used.</a:t>
            </a:r>
          </a:p>
          <a:p>
            <a:endParaRPr lang="en-US" sz="2400" dirty="0"/>
          </a:p>
          <a:p>
            <a:r>
              <a:rPr lang="en-US" sz="2400" i="1" u="sng" dirty="0"/>
              <a:t>White v. Samsung Elect</a:t>
            </a:r>
          </a:p>
          <a:p>
            <a:r>
              <a:rPr lang="en-US" sz="2400" dirty="0"/>
              <a:t>	(1) Robot dressed in a wig held to resemble Vanna White, context must be considered and (2) No laundry list for misappropriation. Dissent by Judge </a:t>
            </a:r>
            <a:r>
              <a:rPr lang="en-US" sz="2400" dirty="0" err="1"/>
              <a:t>Kozinski</a:t>
            </a:r>
            <a:r>
              <a:rPr lang="en-US" sz="2400" dirty="0"/>
              <a:t> that under this ruling</a:t>
            </a:r>
          </a:p>
          <a:p>
            <a:r>
              <a:rPr lang="en-US" sz="2400" dirty="0"/>
              <a:t>		(a) anything that reminded the public of a celebrity = misappropriation; and</a:t>
            </a:r>
          </a:p>
          <a:p>
            <a:r>
              <a:rPr lang="en-US" sz="2400" dirty="0"/>
              <a:t>		(b) Inherent conflict with the copyright law. $400K Settlement.</a:t>
            </a:r>
          </a:p>
        </p:txBody>
      </p:sp>
    </p:spTree>
    <p:extLst>
      <p:ext uri="{BB962C8B-B14F-4D97-AF65-F5344CB8AC3E}">
        <p14:creationId xmlns:p14="http://schemas.microsoft.com/office/powerpoint/2010/main" val="199527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BAC63-4E88-4C76-9F96-89088580DDFB}"/>
              </a:ext>
            </a:extLst>
          </p:cNvPr>
          <p:cNvSpPr/>
          <p:nvPr/>
        </p:nvSpPr>
        <p:spPr>
          <a:xfrm>
            <a:off x="574159" y="112562"/>
            <a:ext cx="8580474" cy="5262979"/>
          </a:xfrm>
          <a:prstGeom prst="rect">
            <a:avLst/>
          </a:prstGeom>
        </p:spPr>
        <p:txBody>
          <a:bodyPr wrap="square">
            <a:spAutoFit/>
          </a:bodyPr>
          <a:lstStyle/>
          <a:p>
            <a:r>
              <a:rPr lang="en-US" sz="2400" i="1" u="sng" dirty="0"/>
              <a:t>Comedy III Prod. v. </a:t>
            </a:r>
            <a:r>
              <a:rPr lang="en-US" sz="2400" i="1" u="sng" dirty="0" err="1"/>
              <a:t>Saderup</a:t>
            </a:r>
            <a:r>
              <a:rPr lang="en-US" sz="2400" i="1" u="sng" dirty="0"/>
              <a:t> </a:t>
            </a:r>
            <a:r>
              <a:rPr lang="en-US" sz="2400" dirty="0"/>
              <a:t>(3 Stooges Case) – Posters and silkscreens. Misappropriation of the Right of Publicity. </a:t>
            </a:r>
          </a:p>
          <a:p>
            <a:r>
              <a:rPr lang="en-US" sz="2400" dirty="0"/>
              <a:t>	(1.) Right of Publicity covers rights not protected by copyright.</a:t>
            </a:r>
          </a:p>
          <a:p>
            <a:r>
              <a:rPr lang="en-US" sz="2400" dirty="0"/>
              <a:t>	(2.) Court held that the posters were </a:t>
            </a:r>
            <a:r>
              <a:rPr lang="en-US" sz="2400" u="sng" dirty="0"/>
              <a:t>Not Transformative </a:t>
            </a:r>
            <a:r>
              <a:rPr lang="en-US" sz="2400" dirty="0"/>
              <a:t>and therefore not entitled to 1st Amendment Protection.</a:t>
            </a:r>
          </a:p>
          <a:p>
            <a:endParaRPr lang="en-US" sz="2400" dirty="0"/>
          </a:p>
          <a:p>
            <a:endParaRPr lang="en-US" sz="2400" dirty="0"/>
          </a:p>
          <a:p>
            <a:r>
              <a:rPr lang="en-US" sz="2400" u="sng" dirty="0"/>
              <a:t>MLK v. American Heritage Products </a:t>
            </a:r>
            <a:r>
              <a:rPr lang="en-US" sz="2400" dirty="0"/>
              <a:t>- Holding that the Right of Publicity survives the death of the owner in Georgia and compared this to the laws of other states, including Texas where this is Statutory. (50 ears after death) Indiana - 100 years - Protests gestures &amp; mannerisms.</a:t>
            </a:r>
          </a:p>
          <a:p>
            <a:endParaRPr lang="en-US" sz="2400" dirty="0"/>
          </a:p>
        </p:txBody>
      </p:sp>
    </p:spTree>
    <p:extLst>
      <p:ext uri="{BB962C8B-B14F-4D97-AF65-F5344CB8AC3E}">
        <p14:creationId xmlns:p14="http://schemas.microsoft.com/office/powerpoint/2010/main" val="281270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994B6-B698-4C02-A853-9B49CF8EEE04}"/>
              </a:ext>
            </a:extLst>
          </p:cNvPr>
          <p:cNvSpPr txBox="1"/>
          <p:nvPr/>
        </p:nvSpPr>
        <p:spPr>
          <a:xfrm>
            <a:off x="772090" y="143615"/>
            <a:ext cx="10456433" cy="6463308"/>
          </a:xfrm>
          <a:prstGeom prst="rect">
            <a:avLst/>
          </a:prstGeom>
          <a:noFill/>
        </p:spPr>
        <p:txBody>
          <a:bodyPr wrap="square" rtlCol="0">
            <a:spAutoFit/>
          </a:bodyPr>
          <a:lstStyle/>
          <a:p>
            <a:pPr marL="457200" indent="-457200">
              <a:buAutoNum type="arabicParenBoth"/>
            </a:pPr>
            <a:r>
              <a:rPr lang="en-US" sz="2300" dirty="0"/>
              <a:t>Contact information / Yocel-281.240.1492. </a:t>
            </a:r>
            <a:r>
              <a:rPr lang="en-US" sz="2300" dirty="0">
                <a:hlinkClick r:id="rId2"/>
              </a:rPr>
              <a:t>Yocel@AlonsoLaw.com</a:t>
            </a:r>
            <a:endParaRPr lang="en-US" sz="2300" dirty="0"/>
          </a:p>
          <a:p>
            <a:r>
              <a:rPr lang="en-US" sz="2300" dirty="0"/>
              <a:t>        Justen—713.714.7431  </a:t>
            </a:r>
            <a:r>
              <a:rPr lang="en-US" sz="2300" dirty="0">
                <a:hlinkClick r:id="rId3"/>
              </a:rPr>
              <a:t>Jbarks@BeardandBarks.com</a:t>
            </a:r>
            <a:endParaRPr lang="en-US" sz="2300" dirty="0"/>
          </a:p>
          <a:p>
            <a:r>
              <a:rPr lang="en-US" sz="2300" dirty="0"/>
              <a:t> </a:t>
            </a:r>
          </a:p>
          <a:p>
            <a:r>
              <a:rPr lang="en-US" sz="2300" dirty="0"/>
              <a:t>(2)	Personal Meetings - by appointment. Also “open”, non-recorded, non-required 	Zoom meetings on Fridays at high noon.</a:t>
            </a:r>
          </a:p>
          <a:p>
            <a:r>
              <a:rPr lang="en-US" sz="2300" dirty="0"/>
              <a:t> </a:t>
            </a:r>
          </a:p>
          <a:p>
            <a:r>
              <a:rPr lang="en-US" sz="2300" dirty="0"/>
              <a:t>(3)</a:t>
            </a:r>
            <a:r>
              <a:rPr lang="en-US" sz="2300"/>
              <a:t>	Class Adjourns </a:t>
            </a:r>
            <a:r>
              <a:rPr lang="en-US" sz="2300" dirty="0"/>
              <a:t>at 8:50 p.m.</a:t>
            </a:r>
          </a:p>
          <a:p>
            <a:r>
              <a:rPr lang="en-US" sz="2300" dirty="0"/>
              <a:t>	Make-up classes will be scheduled as needed</a:t>
            </a:r>
          </a:p>
          <a:p>
            <a:r>
              <a:rPr lang="en-US" sz="2300" dirty="0"/>
              <a:t> </a:t>
            </a:r>
          </a:p>
          <a:p>
            <a:r>
              <a:rPr lang="en-US" sz="2300" dirty="0"/>
              <a:t>(5) 	Roll Sheet / Initial / Can miss only 5 classes. Non-attendance is your loss.</a:t>
            </a:r>
          </a:p>
          <a:p>
            <a:r>
              <a:rPr lang="en-US" sz="2300" dirty="0"/>
              <a:t>	Class participation = 10% of grade. May incorporate discussion areas in the 	final.</a:t>
            </a:r>
          </a:p>
          <a:p>
            <a:r>
              <a:rPr lang="en-US" sz="2300" dirty="0"/>
              <a:t>	Skim = No test unless discussed in class.</a:t>
            </a:r>
          </a:p>
          <a:p>
            <a:r>
              <a:rPr lang="en-US" sz="2300" dirty="0"/>
              <a:t>	Ask for volunteers / Advocate each side of an issue.</a:t>
            </a:r>
          </a:p>
          <a:p>
            <a:r>
              <a:rPr lang="en-US" sz="2300" dirty="0"/>
              <a:t> </a:t>
            </a:r>
          </a:p>
          <a:p>
            <a:r>
              <a:rPr lang="en-US" sz="2300" dirty="0"/>
              <a:t>(6)	Alonso, PLLC – Check on Fridays</a:t>
            </a:r>
          </a:p>
          <a:p>
            <a:r>
              <a:rPr lang="en-US" sz="2300" dirty="0"/>
              <a:t>	</a:t>
            </a:r>
            <a:r>
              <a:rPr lang="en-US" sz="2300" b="1" dirty="0"/>
              <a:t>AlonsoLaw.com/students</a:t>
            </a:r>
          </a:p>
          <a:p>
            <a:r>
              <a:rPr lang="en-US" sz="2300" b="1" dirty="0"/>
              <a:t>	Password: </a:t>
            </a:r>
            <a:r>
              <a:rPr lang="en-US" sz="2300" b="1" dirty="0" err="1"/>
              <a:t>CougarLaw</a:t>
            </a:r>
            <a:endParaRPr lang="en-US" sz="2300" b="1" dirty="0"/>
          </a:p>
        </p:txBody>
      </p:sp>
    </p:spTree>
    <p:extLst>
      <p:ext uri="{BB962C8B-B14F-4D97-AF65-F5344CB8AC3E}">
        <p14:creationId xmlns:p14="http://schemas.microsoft.com/office/powerpoint/2010/main" val="274776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6109693-62E1-4375-BEE4-6DFEDB7E045C}"/>
              </a:ext>
            </a:extLst>
          </p:cNvPr>
          <p:cNvSpPr>
            <a:spLocks noGrp="1" noChangeArrowheads="1"/>
          </p:cNvSpPr>
          <p:nvPr>
            <p:ph type="title"/>
          </p:nvPr>
        </p:nvSpPr>
        <p:spPr/>
        <p:txBody>
          <a:bodyPr/>
          <a:lstStyle/>
          <a:p>
            <a:r>
              <a:rPr lang="en-US" altLang="en-US" dirty="0"/>
              <a:t>Texas Publicity Rights:</a:t>
            </a:r>
            <a:br>
              <a:rPr lang="en-US" altLang="en-US" dirty="0"/>
            </a:br>
            <a:endParaRPr lang="en-US" altLang="en-US" sz="2100" dirty="0"/>
          </a:p>
        </p:txBody>
      </p:sp>
      <p:sp>
        <p:nvSpPr>
          <p:cNvPr id="3" name="Content Placeholder 2">
            <a:extLst>
              <a:ext uri="{FF2B5EF4-FFF2-40B4-BE49-F238E27FC236}">
                <a16:creationId xmlns:a16="http://schemas.microsoft.com/office/drawing/2014/main" id="{54C287D9-0D0F-4190-B8B7-74E223C53492}"/>
              </a:ext>
            </a:extLst>
          </p:cNvPr>
          <p:cNvSpPr>
            <a:spLocks noGrp="1" noChangeArrowheads="1"/>
          </p:cNvSpPr>
          <p:nvPr>
            <p:ph idx="1"/>
          </p:nvPr>
        </p:nvSpPr>
        <p:spPr>
          <a:xfrm>
            <a:off x="5867400" y="1752600"/>
            <a:ext cx="3257550" cy="2909888"/>
          </a:xfrm>
        </p:spPr>
        <p:txBody>
          <a:bodyPr/>
          <a:lstStyle/>
          <a:p>
            <a:r>
              <a:rPr lang="en-US" altLang="en-US" sz="1800" dirty="0"/>
              <a:t>Statute (“Buddy Holly Bill”)</a:t>
            </a:r>
          </a:p>
          <a:p>
            <a:pPr lvl="1"/>
            <a:r>
              <a:rPr lang="en-US" altLang="en-US" sz="1800" dirty="0"/>
              <a:t>Starts at death</a:t>
            </a:r>
          </a:p>
          <a:p>
            <a:pPr lvl="1"/>
            <a:r>
              <a:rPr lang="en-US" altLang="en-US" sz="1800" dirty="0"/>
              <a:t>Creates a descendible right for valuable personalities</a:t>
            </a:r>
          </a:p>
          <a:p>
            <a:pPr lvl="1"/>
            <a:r>
              <a:rPr lang="en-US" altLang="en-US" sz="1800" dirty="0"/>
              <a:t>Name, voice, signature, photograph, or likeness</a:t>
            </a:r>
          </a:p>
          <a:p>
            <a:pPr lvl="1"/>
            <a:r>
              <a:rPr lang="en-US" altLang="en-US" sz="1800" dirty="0"/>
              <a:t>May be transferred before death</a:t>
            </a:r>
          </a:p>
          <a:p>
            <a:pPr lvl="1"/>
            <a:r>
              <a:rPr lang="en-US" altLang="en-US" sz="1800" dirty="0"/>
              <a:t>If not transferred, vests in surviving spouse or heirs</a:t>
            </a:r>
          </a:p>
          <a:p>
            <a:pPr lvl="1"/>
            <a:r>
              <a:rPr lang="en-US" altLang="en-US" sz="1800" dirty="0"/>
              <a:t>Must register with SOS</a:t>
            </a:r>
          </a:p>
        </p:txBody>
      </p:sp>
      <p:sp>
        <p:nvSpPr>
          <p:cNvPr id="4" name="Content Placeholder 2">
            <a:extLst>
              <a:ext uri="{FF2B5EF4-FFF2-40B4-BE49-F238E27FC236}">
                <a16:creationId xmlns:a16="http://schemas.microsoft.com/office/drawing/2014/main" id="{59767BCA-C2BF-40F5-8739-C29A02AD284D}"/>
              </a:ext>
            </a:extLst>
          </p:cNvPr>
          <p:cNvSpPr txBox="1">
            <a:spLocks noChangeArrowheads="1"/>
          </p:cNvSpPr>
          <p:nvPr/>
        </p:nvSpPr>
        <p:spPr bwMode="auto">
          <a:xfrm>
            <a:off x="2209800" y="1752600"/>
            <a:ext cx="273685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ts val="1000"/>
              </a:spcBef>
              <a:spcAft>
                <a:spcPct val="0"/>
              </a:spcAft>
              <a:buClr>
                <a:srgbClr val="BBE0E3"/>
              </a:buClr>
              <a:buSzPct val="80000"/>
              <a:buFont typeface="Wingdings 3" panose="05040102010807070707" pitchFamily="18" charset="2"/>
              <a:buChar char=""/>
            </a:pPr>
            <a:r>
              <a:rPr lang="en-US" altLang="en-US" sz="1800">
                <a:solidFill>
                  <a:srgbClr val="404040"/>
                </a:solidFill>
              </a:rPr>
              <a:t>Common Law	</a:t>
            </a:r>
          </a:p>
          <a:p>
            <a:pPr lvl="1" fontAlgn="base">
              <a:spcBef>
                <a:spcPts val="1000"/>
              </a:spcBef>
              <a:spcAft>
                <a:spcPct val="0"/>
              </a:spcAft>
              <a:buClr>
                <a:srgbClr val="BBE0E3"/>
              </a:buClr>
              <a:buSzPct val="80000"/>
              <a:buFont typeface="Wingdings 3" panose="05040102010807070707" pitchFamily="18" charset="2"/>
              <a:buChar char=""/>
            </a:pPr>
            <a:r>
              <a:rPr lang="en-US" altLang="en-US" sz="1800">
                <a:solidFill>
                  <a:srgbClr val="404040"/>
                </a:solidFill>
              </a:rPr>
              <a:t>Name or likeness of living persons</a:t>
            </a:r>
          </a:p>
          <a:p>
            <a:pPr lvl="1" fontAlgn="base">
              <a:spcBef>
                <a:spcPts val="1000"/>
              </a:spcBef>
              <a:spcAft>
                <a:spcPct val="0"/>
              </a:spcAft>
              <a:buClr>
                <a:srgbClr val="BBE0E3"/>
              </a:buClr>
              <a:buSzPct val="80000"/>
              <a:buFont typeface="Wingdings 3" panose="05040102010807070707" pitchFamily="18" charset="2"/>
              <a:buChar char=""/>
            </a:pPr>
            <a:r>
              <a:rPr lang="en-US" altLang="en-US" sz="1800">
                <a:solidFill>
                  <a:srgbClr val="404040"/>
                </a:solidFill>
              </a:rPr>
              <a:t>Includes “identity”</a:t>
            </a:r>
          </a:p>
          <a:p>
            <a:pPr lvl="1" fontAlgn="base">
              <a:spcBef>
                <a:spcPts val="1000"/>
              </a:spcBef>
              <a:spcAft>
                <a:spcPct val="0"/>
              </a:spcAft>
              <a:buClr>
                <a:srgbClr val="BBE0E3"/>
              </a:buClr>
              <a:buSzPct val="80000"/>
              <a:buFont typeface="Wingdings 3" panose="05040102010807070707" pitchFamily="18" charset="2"/>
              <a:buChar char=""/>
            </a:pPr>
            <a:r>
              <a:rPr lang="en-US" altLang="en-US" sz="1800">
                <a:solidFill>
                  <a:srgbClr val="404040"/>
                </a:solidFill>
              </a:rPr>
              <a:t>No life story rights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07C1-2A80-4FCA-B32D-B39D1C9BD748}"/>
              </a:ext>
            </a:extLst>
          </p:cNvPr>
          <p:cNvSpPr>
            <a:spLocks noGrp="1"/>
          </p:cNvSpPr>
          <p:nvPr>
            <p:ph type="title"/>
          </p:nvPr>
        </p:nvSpPr>
        <p:spPr/>
        <p:txBody>
          <a:bodyPr/>
          <a:lstStyle/>
          <a:p>
            <a:r>
              <a:rPr lang="en-US" dirty="0"/>
              <a:t>NCAA NIL </a:t>
            </a:r>
          </a:p>
        </p:txBody>
      </p:sp>
      <p:sp>
        <p:nvSpPr>
          <p:cNvPr id="3" name="Content Placeholder 2">
            <a:extLst>
              <a:ext uri="{FF2B5EF4-FFF2-40B4-BE49-F238E27FC236}">
                <a16:creationId xmlns:a16="http://schemas.microsoft.com/office/drawing/2014/main" id="{BFBE63F5-BDED-4D14-8826-A026C70DCB06}"/>
              </a:ext>
            </a:extLst>
          </p:cNvPr>
          <p:cNvSpPr>
            <a:spLocks noGrp="1"/>
          </p:cNvSpPr>
          <p:nvPr>
            <p:ph idx="1"/>
          </p:nvPr>
        </p:nvSpPr>
        <p:spPr>
          <a:xfrm>
            <a:off x="609600" y="1417638"/>
            <a:ext cx="4035228" cy="4525963"/>
          </a:xfrm>
        </p:spPr>
        <p:txBody>
          <a:bodyPr/>
          <a:lstStyle/>
          <a:p>
            <a:pPr marL="0" indent="0">
              <a:buNone/>
            </a:pPr>
            <a:r>
              <a:rPr lang="en-US" sz="2800" dirty="0"/>
              <a:t>As of July 1, 2021:</a:t>
            </a:r>
          </a:p>
          <a:p>
            <a:pPr>
              <a:buFontTx/>
              <a:buChar char="-"/>
            </a:pPr>
            <a:r>
              <a:rPr lang="en-US" sz="2800" dirty="0"/>
              <a:t>Interim policy which allows student athletes to leverage NIL, but</a:t>
            </a:r>
          </a:p>
          <a:p>
            <a:pPr>
              <a:buFontTx/>
              <a:buChar char="-"/>
            </a:pPr>
            <a:r>
              <a:rPr lang="en-US" sz="2800" dirty="0"/>
              <a:t>NO pay-for-play</a:t>
            </a:r>
          </a:p>
          <a:p>
            <a:pPr>
              <a:buFontTx/>
              <a:buChar char="-"/>
            </a:pPr>
            <a:r>
              <a:rPr lang="en-US" sz="2800" dirty="0"/>
              <a:t>NO inducement</a:t>
            </a:r>
          </a:p>
          <a:p>
            <a:pPr>
              <a:buFontTx/>
              <a:buChar char="-"/>
            </a:pPr>
            <a:r>
              <a:rPr lang="en-US" sz="2800" dirty="0"/>
              <a:t>Existing state framework governs</a:t>
            </a:r>
          </a:p>
        </p:txBody>
      </p:sp>
      <p:sp>
        <p:nvSpPr>
          <p:cNvPr id="4" name="TextBox 3">
            <a:extLst>
              <a:ext uri="{FF2B5EF4-FFF2-40B4-BE49-F238E27FC236}">
                <a16:creationId xmlns:a16="http://schemas.microsoft.com/office/drawing/2014/main" id="{E55E2A0F-259F-43BB-9A9B-627CC520E087}"/>
              </a:ext>
            </a:extLst>
          </p:cNvPr>
          <p:cNvSpPr txBox="1"/>
          <p:nvPr/>
        </p:nvSpPr>
        <p:spPr>
          <a:xfrm>
            <a:off x="5575412" y="1335186"/>
            <a:ext cx="6206592" cy="5632311"/>
          </a:xfrm>
          <a:prstGeom prst="rect">
            <a:avLst/>
          </a:prstGeom>
          <a:noFill/>
        </p:spPr>
        <p:txBody>
          <a:bodyPr wrap="square" rtlCol="0">
            <a:spAutoFit/>
          </a:bodyPr>
          <a:lstStyle/>
          <a:p>
            <a:r>
              <a:rPr lang="en-US" dirty="0"/>
              <a:t>Texas Leg passed SB 1385, eff. July 1, 2021</a:t>
            </a:r>
          </a:p>
          <a:p>
            <a:endParaRPr lang="en-US" dirty="0"/>
          </a:p>
          <a:p>
            <a:r>
              <a:rPr lang="en-US" dirty="0"/>
              <a:t>Tex. Educ. Code s. 51.9246(f)</a:t>
            </a:r>
          </a:p>
          <a:p>
            <a:pPr marL="285750" indent="-285750">
              <a:buFontTx/>
              <a:buChar char="-"/>
            </a:pPr>
            <a:r>
              <a:rPr lang="en-US" dirty="0"/>
              <a:t>Applies to “general academic teaching institution” and “private or independent institutions of higher education”</a:t>
            </a:r>
          </a:p>
          <a:p>
            <a:pPr marL="285750" indent="-285750">
              <a:buFontTx/>
              <a:buChar char="-"/>
            </a:pPr>
            <a:r>
              <a:rPr lang="en-US" dirty="0"/>
              <a:t>Cannot adopt or enforce a policy preventing exploitation of NIL, including representation, solicitation, procurement, or earning</a:t>
            </a:r>
          </a:p>
          <a:p>
            <a:pPr marL="285750" indent="-285750">
              <a:buFontTx/>
              <a:buChar char="-"/>
            </a:pPr>
            <a:r>
              <a:rPr lang="en-US" dirty="0"/>
              <a:t>Cannot disqualify student from scholarships or financial aid if additional compensation is earned through exploitation of NIL</a:t>
            </a:r>
          </a:p>
          <a:p>
            <a:pPr marL="285750" indent="-285750">
              <a:buFontTx/>
              <a:buChar char="-"/>
            </a:pPr>
            <a:r>
              <a:rPr lang="en-US" dirty="0"/>
              <a:t>Students must disclose contracts for use of NIL</a:t>
            </a:r>
          </a:p>
          <a:p>
            <a:pPr marL="285750" indent="-285750">
              <a:buFontTx/>
              <a:buChar char="-"/>
            </a:pPr>
            <a:r>
              <a:rPr lang="en-US" dirty="0"/>
              <a:t>Contracts shall not conflict with team contracts</a:t>
            </a:r>
          </a:p>
          <a:p>
            <a:pPr marL="285750" indent="-285750">
              <a:buFontTx/>
              <a:buChar char="-"/>
            </a:pPr>
            <a:r>
              <a:rPr lang="en-US" dirty="0"/>
              <a:t>Contracts may not compensate for NIL in connection with:</a:t>
            </a:r>
          </a:p>
          <a:p>
            <a:pPr marL="742950" lvl="1" indent="-285750">
              <a:buFontTx/>
              <a:buChar char="-"/>
            </a:pPr>
            <a:r>
              <a:rPr lang="en-US" sz="1600" dirty="0"/>
              <a:t>Pay-for-play</a:t>
            </a:r>
          </a:p>
          <a:p>
            <a:pPr marL="742950" lvl="1" indent="-285750">
              <a:buFontTx/>
              <a:buChar char="-"/>
            </a:pPr>
            <a:r>
              <a:rPr lang="en-US" sz="1600" dirty="0"/>
              <a:t>Property owned by institution</a:t>
            </a:r>
          </a:p>
          <a:p>
            <a:pPr marL="742950" lvl="1" indent="-285750">
              <a:buFontTx/>
              <a:buChar char="-"/>
            </a:pPr>
            <a:r>
              <a:rPr lang="en-US" sz="1600" dirty="0"/>
              <a:t>Alcohol, tobacco or other nicotine delivery, steroids, sports betting or gabling, firearms the student could not purchase, or sexually oriented businesses</a:t>
            </a:r>
          </a:p>
        </p:txBody>
      </p:sp>
    </p:spTree>
    <p:extLst>
      <p:ext uri="{BB962C8B-B14F-4D97-AF65-F5344CB8AC3E}">
        <p14:creationId xmlns:p14="http://schemas.microsoft.com/office/powerpoint/2010/main" val="10363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E689-C3A8-41F1-BD55-F5F19F8BAC0C}"/>
              </a:ext>
            </a:extLst>
          </p:cNvPr>
          <p:cNvSpPr>
            <a:spLocks noGrp="1"/>
          </p:cNvSpPr>
          <p:nvPr>
            <p:ph type="title"/>
          </p:nvPr>
        </p:nvSpPr>
        <p:spPr/>
        <p:txBody>
          <a:bodyPr/>
          <a:lstStyle/>
          <a:p>
            <a:r>
              <a:rPr lang="en-US" dirty="0"/>
              <a:t>Misappropriation of Right of Publicity Analysis</a:t>
            </a:r>
          </a:p>
        </p:txBody>
      </p:sp>
      <p:sp>
        <p:nvSpPr>
          <p:cNvPr id="3" name="Content Placeholder 2">
            <a:extLst>
              <a:ext uri="{FF2B5EF4-FFF2-40B4-BE49-F238E27FC236}">
                <a16:creationId xmlns:a16="http://schemas.microsoft.com/office/drawing/2014/main" id="{17AB4553-3E69-4F50-B3D4-35F66FF071FC}"/>
              </a:ext>
            </a:extLst>
          </p:cNvPr>
          <p:cNvSpPr>
            <a:spLocks noGrp="1"/>
          </p:cNvSpPr>
          <p:nvPr>
            <p:ph idx="1"/>
          </p:nvPr>
        </p:nvSpPr>
        <p:spPr/>
        <p:txBody>
          <a:bodyPr/>
          <a:lstStyle/>
          <a:p>
            <a:r>
              <a:rPr lang="en-US" sz="2000" dirty="0"/>
              <a:t>Is a right of publicity implicated?</a:t>
            </a:r>
          </a:p>
          <a:p>
            <a:pPr lvl="1"/>
            <a:r>
              <a:rPr lang="en-US" sz="2000" dirty="0"/>
              <a:t>NIL, indicia of personality</a:t>
            </a:r>
          </a:p>
          <a:p>
            <a:pPr lvl="2"/>
            <a:r>
              <a:rPr lang="en-US" sz="2000" dirty="0"/>
              <a:t>Can we argue that the indicia of personality is not tied to commercial value of the individual?</a:t>
            </a:r>
          </a:p>
          <a:p>
            <a:r>
              <a:rPr lang="en-US" sz="2000" dirty="0"/>
              <a:t>Is the right of publicity misappropriated (see Matthews v. </a:t>
            </a:r>
            <a:r>
              <a:rPr lang="en-US" sz="2000" dirty="0" err="1"/>
              <a:t>Wozencraft</a:t>
            </a:r>
            <a:r>
              <a:rPr lang="en-US" sz="2000" dirty="0"/>
              <a:t> for elements) </a:t>
            </a:r>
          </a:p>
          <a:p>
            <a:pPr lvl="1"/>
            <a:r>
              <a:rPr lang="en-US" sz="2000" dirty="0"/>
              <a:t>In MO – is the NIL the “predominant means” of the value of the commercial product? Is use of NIL simply a ploy to sell stuff?</a:t>
            </a:r>
          </a:p>
          <a:p>
            <a:pPr lvl="1"/>
            <a:r>
              <a:rPr lang="en-US" sz="2000" dirty="0"/>
              <a:t>Did they take more than their fair share? (</a:t>
            </a:r>
            <a:r>
              <a:rPr lang="en-US" sz="2000" dirty="0" err="1"/>
              <a:t>Zacchini</a:t>
            </a:r>
            <a:r>
              <a:rPr lang="en-US" sz="2000" dirty="0"/>
              <a:t>)</a:t>
            </a:r>
          </a:p>
          <a:p>
            <a:r>
              <a:rPr lang="en-US" sz="2000" dirty="0"/>
              <a:t>Defenses </a:t>
            </a:r>
          </a:p>
          <a:p>
            <a:pPr lvl="2"/>
            <a:r>
              <a:rPr lang="en-US" sz="2000" dirty="0"/>
              <a:t>First AM - parody, comment criticism</a:t>
            </a:r>
          </a:p>
          <a:p>
            <a:pPr lvl="2"/>
            <a:r>
              <a:rPr lang="en-US" sz="2000" dirty="0"/>
              <a:t>Transformative - includes significant additional creative elements, does not supplant the commercial value of NIL, NIL is part of the tools to </a:t>
            </a:r>
            <a:r>
              <a:rPr lang="en-US" sz="2000"/>
              <a:t>create something new</a:t>
            </a:r>
            <a:endParaRPr lang="en-US" sz="2000" dirty="0"/>
          </a:p>
        </p:txBody>
      </p:sp>
    </p:spTree>
    <p:extLst>
      <p:ext uri="{BB962C8B-B14F-4D97-AF65-F5344CB8AC3E}">
        <p14:creationId xmlns:p14="http://schemas.microsoft.com/office/powerpoint/2010/main" val="245537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197F8-CD36-44A7-9295-C5B314F629F8}"/>
              </a:ext>
            </a:extLst>
          </p:cNvPr>
          <p:cNvSpPr/>
          <p:nvPr/>
        </p:nvSpPr>
        <p:spPr>
          <a:xfrm>
            <a:off x="173421" y="195136"/>
            <a:ext cx="11729545" cy="5755422"/>
          </a:xfrm>
          <a:prstGeom prst="rect">
            <a:avLst/>
          </a:prstGeom>
        </p:spPr>
        <p:txBody>
          <a:bodyPr wrap="square">
            <a:spAutoFit/>
          </a:bodyPr>
          <a:lstStyle/>
          <a:p>
            <a:pPr marL="228600" marR="0" indent="-2286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228600" marR="0" indent="-2286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800" b="1" dirty="0">
                <a:latin typeface="Times New Roman" panose="02020603050405020304" pitchFamily="18" charset="0"/>
                <a:ea typeface="Times New Roman" panose="02020603050405020304" pitchFamily="18" charset="0"/>
              </a:rPr>
              <a:t>		                                      COPYRIGHT</a:t>
            </a:r>
          </a:p>
          <a:p>
            <a:pPr marL="457200" marR="0" indent="-457200" algn="just">
              <a:spcBef>
                <a:spcPts val="0"/>
              </a:spcBef>
              <a:spcAft>
                <a:spcPts val="0"/>
              </a:spcAf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COPYRIGHT PROTECTION – </a:t>
            </a:r>
            <a:r>
              <a:rPr lang="en-US" sz="2000" dirty="0">
                <a:latin typeface="Times New Roman" panose="02020603050405020304" pitchFamily="18" charset="0"/>
                <a:ea typeface="Times New Roman" panose="02020603050405020304" pitchFamily="18" charset="0"/>
              </a:rPr>
              <a:t>Basis for Copyright Law, </a:t>
            </a:r>
            <a:r>
              <a:rPr lang="en-US" sz="2000" u="sng" dirty="0">
                <a:latin typeface="Times New Roman" panose="02020603050405020304" pitchFamily="18" charset="0"/>
                <a:ea typeface="Times New Roman" panose="02020603050405020304" pitchFamily="18" charset="0"/>
              </a:rPr>
              <a:t>Foundation</a:t>
            </a:r>
            <a:r>
              <a:rPr lang="en-US" sz="2000" dirty="0">
                <a:latin typeface="Times New Roman" panose="02020603050405020304" pitchFamily="18" charset="0"/>
                <a:ea typeface="Times New Roman" panose="02020603050405020304" pitchFamily="18" charset="0"/>
              </a:rPr>
              <a:t> for the Entertainment Industry</a:t>
            </a:r>
          </a:p>
          <a:p>
            <a:pPr marL="4572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Art. 1, S.8, Cl. 8  - protect for limited times, useful arts and </a:t>
            </a:r>
            <a:r>
              <a:rPr lang="en-US" sz="2000" b="1" dirty="0">
                <a:latin typeface="Times New Roman" panose="02020603050405020304" pitchFamily="18" charset="0"/>
                <a:ea typeface="Times New Roman" panose="02020603050405020304" pitchFamily="18" charset="0"/>
              </a:rPr>
              <a:t>sciences </a:t>
            </a: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“Sciences” has expanded over time to really mean creative works of authorship</a:t>
            </a:r>
            <a:br>
              <a:rPr lang="en-US" sz="2000" dirty="0">
                <a:latin typeface="Times New Roman" panose="02020603050405020304" pitchFamily="18" charset="0"/>
                <a:ea typeface="Times New Roman" panose="02020603050405020304" pitchFamily="18" charset="0"/>
              </a:rPr>
            </a:br>
            <a:r>
              <a:rPr lang="en-US" sz="2000" dirty="0">
                <a:latin typeface="Times New Roman" panose="02020603050405020304" pitchFamily="18" charset="0"/>
                <a:ea typeface="Times New Roman" panose="02020603050405020304" pitchFamily="18" charset="0"/>
              </a:rPr>
              <a:t>No longer just maps and books…</a:t>
            </a:r>
          </a:p>
          <a:p>
            <a:pPr marL="457200" marR="0" indent="-457200" algn="just">
              <a:spcBef>
                <a:spcPts val="0"/>
              </a:spcBef>
              <a:spcAft>
                <a:spcPts val="0"/>
              </a:spcAf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Anglo-American v. Continental Copyright – </a:t>
            </a:r>
            <a:r>
              <a:rPr lang="en-US" sz="2000" dirty="0">
                <a:latin typeface="Times New Roman" panose="02020603050405020304" pitchFamily="18" charset="0"/>
                <a:ea typeface="Times New Roman" panose="02020603050405020304" pitchFamily="18" charset="0"/>
              </a:rPr>
              <a:t>US copyright system developed from UK book publisher monopoly laws (Statute of Anne); US system is industrial in nature and driven by the utilitarian bargain: economic incentive to create balanced by public interest in use – we value the public domain and fair use rights.</a:t>
            </a: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73805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197F8-CD36-44A7-9295-C5B314F629F8}"/>
              </a:ext>
            </a:extLst>
          </p:cNvPr>
          <p:cNvSpPr/>
          <p:nvPr/>
        </p:nvSpPr>
        <p:spPr>
          <a:xfrm>
            <a:off x="173421" y="195136"/>
            <a:ext cx="11729545" cy="5940088"/>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Copyright Covers: “</a:t>
            </a:r>
            <a:r>
              <a:rPr lang="en-US" sz="2000" b="1" dirty="0">
                <a:highlight>
                  <a:srgbClr val="FFFF00"/>
                </a:highlight>
                <a:latin typeface="Times New Roman" panose="02020603050405020304" pitchFamily="18" charset="0"/>
                <a:ea typeface="Times New Roman" panose="02020603050405020304" pitchFamily="18" charset="0"/>
              </a:rPr>
              <a:t>Original</a:t>
            </a:r>
            <a:r>
              <a:rPr lang="en-US" sz="2000" b="1" dirty="0">
                <a:latin typeface="Times New Roman" panose="02020603050405020304" pitchFamily="18" charset="0"/>
                <a:ea typeface="Times New Roman" panose="02020603050405020304" pitchFamily="18" charset="0"/>
              </a:rPr>
              <a:t> </a:t>
            </a:r>
            <a:r>
              <a:rPr lang="en-US" sz="2000" b="1" dirty="0">
                <a:highlight>
                  <a:srgbClr val="00FFFF"/>
                </a:highlight>
                <a:latin typeface="Times New Roman" panose="02020603050405020304" pitchFamily="18" charset="0"/>
                <a:ea typeface="Times New Roman" panose="02020603050405020304" pitchFamily="18" charset="0"/>
              </a:rPr>
              <a:t>works of authorship</a:t>
            </a:r>
            <a:r>
              <a:rPr lang="en-US" sz="2000" b="1" dirty="0">
                <a:latin typeface="Times New Roman" panose="02020603050405020304" pitchFamily="18" charset="0"/>
                <a:ea typeface="Times New Roman" panose="02020603050405020304" pitchFamily="18" charset="0"/>
              </a:rPr>
              <a:t> </a:t>
            </a:r>
            <a:r>
              <a:rPr lang="en-US" sz="2000" b="1" dirty="0">
                <a:highlight>
                  <a:srgbClr val="00FF00"/>
                </a:highlight>
                <a:latin typeface="Times New Roman" panose="02020603050405020304" pitchFamily="18" charset="0"/>
                <a:ea typeface="Times New Roman" panose="02020603050405020304" pitchFamily="18" charset="0"/>
              </a:rPr>
              <a:t>fixed in a tangible medium</a:t>
            </a:r>
            <a:r>
              <a:rPr lang="en-US" sz="2000" b="1" dirty="0">
                <a:latin typeface="Times New Roman" panose="02020603050405020304" pitchFamily="18" charset="0"/>
                <a:ea typeface="Times New Roman" panose="02020603050405020304" pitchFamily="18" charset="0"/>
              </a:rPr>
              <a:t> </a:t>
            </a:r>
            <a:r>
              <a:rPr lang="en-US" sz="2000" b="1" dirty="0">
                <a:highlight>
                  <a:srgbClr val="FFFF00"/>
                </a:highlight>
                <a:latin typeface="Times New Roman" panose="02020603050405020304" pitchFamily="18" charset="0"/>
                <a:ea typeface="Times New Roman" panose="02020603050405020304" pitchFamily="18" charset="0"/>
              </a:rPr>
              <a:t>of expression</a:t>
            </a: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Original</a:t>
            </a: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Feist Publications v. Rural Telephone Service</a:t>
            </a:r>
            <a:r>
              <a:rPr lang="en-US" sz="2000" dirty="0">
                <a:latin typeface="Times New Roman" panose="02020603050405020304" pitchFamily="18" charset="0"/>
                <a:ea typeface="Times New Roman" panose="02020603050405020304" pitchFamily="18" charset="0"/>
              </a:rPr>
              <a:t> – Telephone book case; rejects “Sweat of the Brow (misappropriation) Theory” in holding that a </a:t>
            </a:r>
            <a:r>
              <a:rPr lang="en-US" sz="2000" b="1" dirty="0">
                <a:latin typeface="Times New Roman" panose="02020603050405020304" pitchFamily="18" charset="0"/>
                <a:ea typeface="Times New Roman" panose="02020603050405020304" pitchFamily="18" charset="0"/>
              </a:rPr>
              <a:t>list of names and phone numbers not copyrightable; </a:t>
            </a:r>
            <a:r>
              <a:rPr lang="en-US" sz="2000" dirty="0">
                <a:latin typeface="Times New Roman" panose="02020603050405020304" pitchFamily="18" charset="0"/>
                <a:ea typeface="Times New Roman" panose="02020603050405020304" pitchFamily="18" charset="0"/>
              </a:rPr>
              <a:t>in </a:t>
            </a:r>
            <a:r>
              <a:rPr lang="en-US" sz="2000" i="1" dirty="0">
                <a:latin typeface="Times New Roman" panose="02020603050405020304" pitchFamily="18" charset="0"/>
                <a:ea typeface="Times New Roman" panose="02020603050405020304" pitchFamily="18" charset="0"/>
              </a:rPr>
              <a:t>dicta</a:t>
            </a:r>
            <a:r>
              <a:rPr lang="en-US" sz="2000" dirty="0">
                <a:latin typeface="Times New Roman" panose="02020603050405020304" pitchFamily="18" charset="0"/>
                <a:ea typeface="Times New Roman" panose="02020603050405020304" pitchFamily="18" charset="0"/>
              </a:rPr>
              <a:t> Court suggests there may be a way to come up with arranging a list of names in an original way, but won’t likely be useful.</a:t>
            </a:r>
          </a:p>
          <a:p>
            <a:pPr marL="457200" indent="-457200" algn="just">
              <a:tabLst>
                <a:tab pos="-685800" algn="l"/>
                <a:tab pos="-457200" algn="l"/>
              </a:tabLst>
            </a:pPr>
            <a:r>
              <a:rPr lang="en-US" sz="2000" i="1" u="sng" dirty="0" err="1">
                <a:latin typeface="Times New Roman" panose="02020603050405020304" pitchFamily="18" charset="0"/>
                <a:ea typeface="Times New Roman" panose="02020603050405020304" pitchFamily="18" charset="0"/>
              </a:rPr>
              <a:t>Bleistein</a:t>
            </a:r>
            <a:r>
              <a:rPr lang="en-US" sz="2000" i="1" u="sng" dirty="0">
                <a:latin typeface="Times New Roman" panose="02020603050405020304" pitchFamily="18" charset="0"/>
                <a:ea typeface="Times New Roman" panose="02020603050405020304" pitchFamily="18" charset="0"/>
              </a:rPr>
              <a:t> v. Donaldson</a:t>
            </a:r>
            <a:r>
              <a:rPr lang="en-US" sz="2000" dirty="0">
                <a:latin typeface="Times New Roman" panose="02020603050405020304" pitchFamily="18" charset="0"/>
                <a:ea typeface="Times New Roman" panose="02020603050405020304" pitchFamily="18" charset="0"/>
              </a:rPr>
              <a:t> - Justice Holmes held that posters were copyrightable and introduced the </a:t>
            </a:r>
            <a:r>
              <a:rPr lang="en-US" sz="2000" b="1" dirty="0">
                <a:latin typeface="Times New Roman" panose="02020603050405020304" pitchFamily="18" charset="0"/>
                <a:ea typeface="Times New Roman" panose="02020603050405020304" pitchFamily="18" charset="0"/>
              </a:rPr>
              <a:t>concept of non-discrimination</a:t>
            </a:r>
            <a:r>
              <a:rPr lang="en-US" sz="2000" dirty="0">
                <a:latin typeface="Times New Roman" panose="02020603050405020304" pitchFamily="18" charset="0"/>
                <a:ea typeface="Times New Roman" panose="02020603050405020304" pitchFamily="18" charset="0"/>
              </a:rPr>
              <a:t>. Statute’s “originality” requirement </a:t>
            </a:r>
            <a:r>
              <a:rPr lang="en-US" sz="2000" b="1" dirty="0">
                <a:latin typeface="Times New Roman" panose="02020603050405020304" pitchFamily="18" charset="0"/>
                <a:ea typeface="Times New Roman" panose="02020603050405020304" pitchFamily="18" charset="0"/>
              </a:rPr>
              <a:t>no minimum threshold for aesthetic quality; </a:t>
            </a:r>
            <a:r>
              <a:rPr lang="en-US" sz="2000" dirty="0">
                <a:latin typeface="Times New Roman" panose="02020603050405020304" pitchFamily="18" charset="0"/>
                <a:ea typeface="Times New Roman" panose="02020603050405020304" pitchFamily="18" charset="0"/>
              </a:rPr>
              <a:t>is dangerous for Judges to become the arbiters of the worth of a work of art (see, </a:t>
            </a:r>
            <a:r>
              <a:rPr lang="en-US" sz="2000" i="1" dirty="0">
                <a:latin typeface="Times New Roman" panose="02020603050405020304" pitchFamily="18" charset="0"/>
                <a:ea typeface="Times New Roman" panose="02020603050405020304" pitchFamily="18" charset="0"/>
              </a:rPr>
              <a:t>Skywalker; ETW </a:t>
            </a:r>
            <a:r>
              <a:rPr lang="en-US" sz="2000" dirty="0">
                <a:latin typeface="Times New Roman" panose="02020603050405020304" pitchFamily="18" charset="0"/>
                <a:ea typeface="Times New Roman" panose="02020603050405020304" pitchFamily="18" charset="0"/>
              </a:rPr>
              <a:t>(dissent))</a:t>
            </a:r>
          </a:p>
          <a:p>
            <a:pPr marL="457200" indent="-457200" algn="jus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457200" indent="-457200" algn="just">
              <a:tabLst>
                <a:tab pos="-685800" algn="l"/>
                <a:tab pos="-457200" algn="l"/>
              </a:tabLst>
            </a:pPr>
            <a:r>
              <a:rPr lang="en-US" sz="2000" b="1" dirty="0">
                <a:latin typeface="Times New Roman" panose="02020603050405020304" pitchFamily="18" charset="0"/>
                <a:ea typeface="Times New Roman" panose="02020603050405020304" pitchFamily="18" charset="0"/>
              </a:rPr>
              <a:t>Works of Authorship</a:t>
            </a:r>
          </a:p>
          <a:p>
            <a:pPr marL="457200" indent="-457200" algn="just">
              <a:tabLst>
                <a:tab pos="-685800" algn="l"/>
                <a:tab pos="-457200" algn="l"/>
              </a:tabLst>
            </a:pPr>
            <a:r>
              <a:rPr lang="en-US" sz="2000" dirty="0">
                <a:latin typeface="Times New Roman" panose="02020603050405020304" pitchFamily="18" charset="0"/>
                <a:ea typeface="Times New Roman" panose="02020603050405020304" pitchFamily="18" charset="0"/>
              </a:rPr>
              <a:t>Can’t be a monkey. Also can’t be AI (Dall-E, </a:t>
            </a:r>
            <a:r>
              <a:rPr lang="en-US" sz="2000" dirty="0" err="1">
                <a:latin typeface="Times New Roman" panose="02020603050405020304" pitchFamily="18" charset="0"/>
                <a:ea typeface="Times New Roman" panose="02020603050405020304" pitchFamily="18" charset="0"/>
              </a:rPr>
              <a:t>MidJourney</a:t>
            </a:r>
            <a:r>
              <a:rPr lang="en-US" sz="2000" dirty="0">
                <a:latin typeface="Times New Roman" panose="02020603050405020304" pitchFamily="18" charset="0"/>
                <a:ea typeface="Times New Roman" panose="02020603050405020304" pitchFamily="18" charset="0"/>
              </a:rPr>
              <a:t>, etc.).</a:t>
            </a:r>
          </a:p>
          <a:p>
            <a:pPr marL="4572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Fixation--</a:t>
            </a:r>
            <a:r>
              <a:rPr lang="en-US" sz="2000" dirty="0">
                <a:latin typeface="Times New Roman" panose="02020603050405020304" pitchFamily="18" charset="0"/>
                <a:ea typeface="Times New Roman" panose="02020603050405020304" pitchFamily="18" charset="0"/>
              </a:rPr>
              <a:t> – “Fixed in a Tangible Medium of Expression” </a:t>
            </a:r>
            <a:endParaRPr lang="en-US" sz="20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Horgan v. Macmillan</a:t>
            </a:r>
            <a:r>
              <a:rPr lang="en-US" sz="2000" dirty="0">
                <a:latin typeface="Times New Roman" panose="02020603050405020304" pitchFamily="18" charset="0"/>
                <a:ea typeface="Times New Roman" panose="02020603050405020304" pitchFamily="18" charset="0"/>
              </a:rPr>
              <a:t> – (Nutcracker Case) Fixation requires the work to be capable of being perceived, reproduced, and communicated; Court held that photography of ballet dancers sufficiently “reproduced” Balanchine’s choreography by capturing and fixing the composition of the dance and freezing choreographic movement.</a:t>
            </a:r>
          </a:p>
        </p:txBody>
      </p:sp>
    </p:spTree>
    <p:extLst>
      <p:ext uri="{BB962C8B-B14F-4D97-AF65-F5344CB8AC3E}">
        <p14:creationId xmlns:p14="http://schemas.microsoft.com/office/powerpoint/2010/main" val="223381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F462DE-73A9-B765-B49A-B6D83A59E757}"/>
              </a:ext>
            </a:extLst>
          </p:cNvPr>
          <p:cNvSpPr txBox="1"/>
          <p:nvPr/>
        </p:nvSpPr>
        <p:spPr>
          <a:xfrm>
            <a:off x="291663" y="506812"/>
            <a:ext cx="11209281" cy="7294305"/>
          </a:xfrm>
          <a:prstGeom prst="rect">
            <a:avLst/>
          </a:prstGeom>
          <a:noFill/>
        </p:spPr>
        <p:txBody>
          <a:bodyPr wrap="square">
            <a:spAutoFit/>
          </a:bodyPr>
          <a:lstStyle/>
          <a:p>
            <a:pPr marR="0" algn="just">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Copyright Covers: “</a:t>
            </a:r>
            <a:r>
              <a:rPr lang="en-US" b="1" dirty="0">
                <a:highlight>
                  <a:srgbClr val="FFFF00"/>
                </a:highlight>
                <a:latin typeface="Times New Roman" panose="02020603050405020304" pitchFamily="18" charset="0"/>
                <a:ea typeface="Times New Roman" panose="02020603050405020304" pitchFamily="18" charset="0"/>
              </a:rPr>
              <a:t>Original</a:t>
            </a:r>
            <a:r>
              <a:rPr lang="en-US" b="1" dirty="0">
                <a:latin typeface="Times New Roman" panose="02020603050405020304" pitchFamily="18" charset="0"/>
                <a:ea typeface="Times New Roman" panose="02020603050405020304" pitchFamily="18" charset="0"/>
              </a:rPr>
              <a:t> </a:t>
            </a:r>
            <a:r>
              <a:rPr lang="en-US" b="1" dirty="0">
                <a:highlight>
                  <a:srgbClr val="00FFFF"/>
                </a:highlight>
                <a:latin typeface="Times New Roman" panose="02020603050405020304" pitchFamily="18" charset="0"/>
                <a:ea typeface="Times New Roman" panose="02020603050405020304" pitchFamily="18" charset="0"/>
              </a:rPr>
              <a:t>works of authorship</a:t>
            </a:r>
            <a:r>
              <a:rPr lang="en-US" b="1" dirty="0">
                <a:latin typeface="Times New Roman" panose="02020603050405020304" pitchFamily="18" charset="0"/>
                <a:ea typeface="Times New Roman" panose="02020603050405020304" pitchFamily="18" charset="0"/>
              </a:rPr>
              <a:t> </a:t>
            </a:r>
            <a:r>
              <a:rPr lang="en-US" b="1" dirty="0">
                <a:highlight>
                  <a:srgbClr val="00FF00"/>
                </a:highlight>
                <a:latin typeface="Times New Roman" panose="02020603050405020304" pitchFamily="18" charset="0"/>
                <a:ea typeface="Times New Roman" panose="02020603050405020304" pitchFamily="18" charset="0"/>
              </a:rPr>
              <a:t>fixed in a tangible medium</a:t>
            </a:r>
            <a:r>
              <a:rPr lang="en-US" b="1" dirty="0">
                <a:latin typeface="Times New Roman" panose="02020603050405020304" pitchFamily="18" charset="0"/>
                <a:ea typeface="Times New Roman" panose="02020603050405020304" pitchFamily="18" charset="0"/>
              </a:rPr>
              <a:t> </a:t>
            </a:r>
            <a:r>
              <a:rPr lang="en-US" b="1" dirty="0">
                <a:highlight>
                  <a:srgbClr val="FFFF00"/>
                </a:highlight>
                <a:latin typeface="Times New Roman" panose="02020603050405020304" pitchFamily="18" charset="0"/>
                <a:ea typeface="Times New Roman" panose="02020603050405020304" pitchFamily="18" charset="0"/>
              </a:rPr>
              <a:t>of expression</a:t>
            </a:r>
            <a:r>
              <a:rPr lang="en-US" b="1" dirty="0">
                <a:latin typeface="Times New Roman" panose="02020603050405020304" pitchFamily="18"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endParaRPr lang="en-US" b="1"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sz="1800" b="1" dirty="0">
                <a:latin typeface="Times New Roman" panose="02020603050405020304" pitchFamily="18" charset="0"/>
                <a:ea typeface="Times New Roman" panose="02020603050405020304" pitchFamily="18" charset="0"/>
              </a:rPr>
              <a:t>Of Expression</a:t>
            </a:r>
          </a:p>
          <a:p>
            <a:pPr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sz="1800" i="1" u="sng" dirty="0">
                <a:latin typeface="Times New Roman" panose="02020603050405020304" pitchFamily="18" charset="0"/>
                <a:ea typeface="Times New Roman" panose="02020603050405020304" pitchFamily="18" charset="0"/>
              </a:rPr>
              <a:t>Miller v. Universal City Studios</a:t>
            </a:r>
            <a:r>
              <a:rPr lang="en-US" sz="1800" dirty="0">
                <a:latin typeface="Times New Roman" panose="02020603050405020304" pitchFamily="18" charset="0"/>
                <a:ea typeface="Times New Roman" panose="02020603050405020304" pitchFamily="18" charset="0"/>
              </a:rPr>
              <a:t> – </a:t>
            </a:r>
            <a:r>
              <a:rPr lang="en-US" dirty="0">
                <a:latin typeface="Times New Roman" panose="02020603050405020304" pitchFamily="18" charset="0"/>
                <a:ea typeface="Times New Roman" panose="02020603050405020304" pitchFamily="18" charset="0"/>
              </a:rPr>
              <a:t>Miller wrote a book, Universal made a MOW allegedly based in part on the book, unlike Costa-</a:t>
            </a:r>
            <a:r>
              <a:rPr lang="en-US" dirty="0" err="1">
                <a:latin typeface="Times New Roman" panose="02020603050405020304" pitchFamily="18" charset="0"/>
                <a:ea typeface="Times New Roman" panose="02020603050405020304" pitchFamily="18" charset="0"/>
              </a:rPr>
              <a:t>Gavras</a:t>
            </a:r>
            <a:r>
              <a:rPr lang="en-US" dirty="0">
                <a:latin typeface="Times New Roman" panose="02020603050405020304" pitchFamily="18" charset="0"/>
                <a:ea typeface="Times New Roman" panose="02020603050405020304" pitchFamily="18" charset="0"/>
              </a:rPr>
              <a:t> no license; Dist. Ct. stated that the book was the expression of the research in and to the facts, such research was protected. </a:t>
            </a:r>
            <a:r>
              <a:rPr lang="en-US" sz="1800" dirty="0">
                <a:latin typeface="Times New Roman" panose="02020603050405020304" pitchFamily="18" charset="0"/>
                <a:ea typeface="Times New Roman" panose="02020603050405020304" pitchFamily="18" charset="0"/>
              </a:rPr>
              <a:t>5</a:t>
            </a:r>
            <a:r>
              <a:rPr lang="en-US" sz="1800" baseline="30000" dirty="0">
                <a:latin typeface="Times New Roman" panose="02020603050405020304" pitchFamily="18" charset="0"/>
                <a:ea typeface="Times New Roman" panose="02020603050405020304" pitchFamily="18" charset="0"/>
              </a:rPr>
              <a:t>th</a:t>
            </a:r>
            <a:r>
              <a:rPr lang="en-US" sz="1800" dirty="0">
                <a:latin typeface="Times New Roman" panose="02020603050405020304" pitchFamily="18" charset="0"/>
                <a:ea typeface="Times New Roman" panose="02020603050405020304" pitchFamily="18" charset="0"/>
              </a:rPr>
              <a:t> Circuit reversed and remanded on incorrect jury instruction: Copyright protection </a:t>
            </a:r>
            <a:r>
              <a:rPr lang="en-US" sz="1800" u="sng" dirty="0">
                <a:latin typeface="Times New Roman" panose="02020603050405020304" pitchFamily="18" charset="0"/>
                <a:ea typeface="Times New Roman" panose="02020603050405020304" pitchFamily="18" charset="0"/>
              </a:rPr>
              <a:t>does not </a:t>
            </a:r>
            <a:r>
              <a:rPr lang="en-US" sz="1800" dirty="0">
                <a:latin typeface="Times New Roman" panose="02020603050405020304" pitchFamily="18" charset="0"/>
                <a:ea typeface="Times New Roman" panose="02020603050405020304" pitchFamily="18" charset="0"/>
              </a:rPr>
              <a:t>extend to history or research, and research is a stepping stone to the expression—not the expression itself. </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1800" b="1" dirty="0">
                <a:latin typeface="Times New Roman" panose="02020603050405020304" pitchFamily="18" charset="0"/>
                <a:ea typeface="Times New Roman" panose="02020603050405020304" pitchFamily="18" charset="0"/>
              </a:rPr>
              <a:t>INFRINGEMENT</a:t>
            </a:r>
            <a:endParaRPr lang="en-US" sz="18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1800" b="1" dirty="0">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(1)	Requires </a:t>
            </a:r>
            <a:r>
              <a:rPr lang="en-US" sz="1800" b="1" u="sng" dirty="0">
                <a:latin typeface="Times New Roman" panose="02020603050405020304" pitchFamily="18" charset="0"/>
                <a:ea typeface="Times New Roman" panose="02020603050405020304" pitchFamily="18" charset="0"/>
              </a:rPr>
              <a:t>copying</a:t>
            </a:r>
            <a:r>
              <a:rPr lang="en-US" sz="1800" b="1" dirty="0">
                <a:latin typeface="Times New Roman" panose="02020603050405020304" pitchFamily="18" charset="0"/>
                <a:ea typeface="Times New Roman" panose="02020603050405020304" pitchFamily="18" charset="0"/>
              </a:rPr>
              <a:t>, unlike Patent Law</a:t>
            </a:r>
            <a:r>
              <a:rPr lang="en-US" sz="1800" dirty="0">
                <a:latin typeface="Times New Roman" panose="02020603050405020304" pitchFamily="18" charset="0"/>
                <a:ea typeface="Times New Roman" panose="02020603050405020304" pitchFamily="18" charset="0"/>
              </a:rPr>
              <a:t>. </a:t>
            </a:r>
            <a:r>
              <a:rPr lang="en-US" sz="1800" u="sng" dirty="0">
                <a:latin typeface="Times New Roman" panose="02020603050405020304" pitchFamily="18" charset="0"/>
                <a:ea typeface="Times New Roman" panose="02020603050405020304" pitchFamily="18" charset="0"/>
              </a:rPr>
              <a:t>Duplication not enough</a:t>
            </a:r>
            <a:endParaRPr lang="en-US" sz="18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(2)</a:t>
            </a:r>
            <a:r>
              <a:rPr lang="en-US" sz="1800" dirty="0">
                <a:latin typeface="Times New Roman" panose="02020603050405020304" pitchFamily="18" charset="0"/>
                <a:ea typeface="Times New Roman" panose="02020603050405020304" pitchFamily="18" charset="0"/>
              </a:rPr>
              <a:t>	Must establish </a:t>
            </a:r>
            <a:r>
              <a:rPr lang="en-US" sz="1800" b="1" u="sng" dirty="0">
                <a:latin typeface="Times New Roman" panose="02020603050405020304" pitchFamily="18" charset="0"/>
                <a:ea typeface="Times New Roman" panose="02020603050405020304" pitchFamily="18" charset="0"/>
              </a:rPr>
              <a:t>access</a:t>
            </a:r>
            <a:r>
              <a:rPr lang="en-US" sz="1800" dirty="0">
                <a:latin typeface="Times New Roman" panose="02020603050405020304" pitchFamily="18" charset="0"/>
                <a:ea typeface="Times New Roman" panose="02020603050405020304" pitchFamily="18" charset="0"/>
              </a:rPr>
              <a:t> to the protected work and Substantial Similarity(Undue Similarity).</a:t>
            </a:r>
          </a:p>
          <a:p>
            <a:pPr marL="457200" marR="0" indent="-457200" algn="just">
              <a:spcBef>
                <a:spcPts val="0"/>
              </a:spcBef>
              <a:spcAft>
                <a:spcPts val="0"/>
              </a:spcAft>
              <a:tabLst>
                <a:tab pos="-685800" algn="l"/>
                <a:tab pos="-457200" algn="l"/>
              </a:tabLst>
            </a:pPr>
            <a:r>
              <a:rPr lang="en-US" sz="1800" b="1" dirty="0">
                <a:latin typeface="Times New Roman" panose="02020603050405020304" pitchFamily="18" charset="0"/>
                <a:ea typeface="Times New Roman" panose="02020603050405020304" pitchFamily="18" charset="0"/>
              </a:rPr>
              <a:t>	(3)	</a:t>
            </a:r>
            <a:r>
              <a:rPr lang="en-US" sz="1800" dirty="0">
                <a:latin typeface="Times New Roman" panose="02020603050405020304" pitchFamily="18" charset="0"/>
                <a:ea typeface="Times New Roman" panose="02020603050405020304" pitchFamily="18" charset="0"/>
              </a:rPr>
              <a:t>Striking similarity may also be used to prove access</a:t>
            </a:r>
          </a:p>
          <a:p>
            <a:pPr marL="457200" marR="0" indent="-457200" algn="just">
              <a:spcBef>
                <a:spcPts val="0"/>
              </a:spcBef>
              <a:spcAft>
                <a:spcPts val="0"/>
              </a:spcAft>
              <a:tabLst>
                <a:tab pos="-685800" algn="l"/>
                <a:tab pos="-457200" algn="l"/>
              </a:tabLst>
            </a:pPr>
            <a:r>
              <a:rPr lang="en-US" sz="1800" b="1" dirty="0">
                <a:latin typeface="Times New Roman" panose="02020603050405020304" pitchFamily="18" charset="0"/>
                <a:ea typeface="Times New Roman" panose="02020603050405020304" pitchFamily="18" charset="0"/>
              </a:rPr>
              <a:t>	(4)</a:t>
            </a:r>
            <a:r>
              <a:rPr lang="en-US" sz="1800" dirty="0">
                <a:latin typeface="Times New Roman" panose="02020603050405020304" pitchFamily="18" charset="0"/>
                <a:ea typeface="Times New Roman" panose="02020603050405020304" pitchFamily="18" charset="0"/>
              </a:rPr>
              <a:t>	No </a:t>
            </a:r>
            <a:r>
              <a:rPr lang="en-US" sz="1800" u="sng" dirty="0">
                <a:latin typeface="Times New Roman" panose="02020603050405020304" pitchFamily="18" charset="0"/>
                <a:ea typeface="Times New Roman" panose="02020603050405020304" pitchFamily="18" charset="0"/>
              </a:rPr>
              <a:t>intent</a:t>
            </a:r>
            <a:r>
              <a:rPr lang="en-US" sz="1800" dirty="0">
                <a:latin typeface="Times New Roman" panose="02020603050405020304" pitchFamily="18" charset="0"/>
                <a:ea typeface="Times New Roman" panose="02020603050405020304" pitchFamily="18" charset="0"/>
              </a:rPr>
              <a:t> required (strict liability). BUT without access can have similar and protectable works created independently</a:t>
            </a:r>
          </a:p>
          <a:p>
            <a:pPr marL="457200" marR="0" indent="-457200" algn="just">
              <a:spcBef>
                <a:spcPts val="0"/>
              </a:spcBef>
              <a:spcAft>
                <a:spcPts val="0"/>
              </a:spcAft>
              <a:tabLst>
                <a:tab pos="-685800" algn="l"/>
                <a:tab pos="-457200" algn="l"/>
              </a:tabLst>
            </a:pPr>
            <a:r>
              <a:rPr lang="en-US" sz="1800" i="1" u="sng" dirty="0">
                <a:latin typeface="Times New Roman" panose="02020603050405020304" pitchFamily="18" charset="0"/>
                <a:ea typeface="Times New Roman" panose="02020603050405020304" pitchFamily="18" charset="0"/>
              </a:rPr>
              <a:t>Bright Tunes v. </a:t>
            </a:r>
            <a:r>
              <a:rPr lang="en-US" sz="1800" i="1" u="sng" dirty="0" err="1">
                <a:latin typeface="Times New Roman" panose="02020603050405020304" pitchFamily="18" charset="0"/>
                <a:ea typeface="Times New Roman" panose="02020603050405020304" pitchFamily="18" charset="0"/>
              </a:rPr>
              <a:t>Harrisongs</a:t>
            </a:r>
            <a:r>
              <a:rPr lang="en-US" sz="1800" dirty="0">
                <a:latin typeface="Times New Roman" panose="02020603050405020304" pitchFamily="18" charset="0"/>
                <a:ea typeface="Times New Roman" panose="02020603050405020304" pitchFamily="18" charset="0"/>
              </a:rPr>
              <a:t> - My Sweet Lord / He’s So Fine (Chiffons)</a:t>
            </a:r>
          </a:p>
          <a:p>
            <a:pPr marL="9144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Court compared the music, Defendant’s expert admitted he’s </a:t>
            </a:r>
            <a:r>
              <a:rPr lang="en-US" sz="1800" b="1" dirty="0">
                <a:latin typeface="Times New Roman" panose="02020603050405020304" pitchFamily="18" charset="0"/>
                <a:ea typeface="Times New Roman" panose="02020603050405020304" pitchFamily="18" charset="0"/>
              </a:rPr>
              <a:t>never come across the unique motifs sequence of the music</a:t>
            </a:r>
            <a:r>
              <a:rPr lang="en-US" sz="1800" dirty="0">
                <a:latin typeface="Times New Roman" panose="02020603050405020304" pitchFamily="18" charset="0"/>
                <a:ea typeface="Times New Roman" panose="02020603050405020304" pitchFamily="18" charset="0"/>
              </a:rPr>
              <a:t>, including the “Grace Note” and court held that Harrison had subconsciously copied—Harrison was in England when HSF was a #1 hit</a:t>
            </a:r>
          </a:p>
          <a:p>
            <a:pPr marL="914400" marR="0" indent="-457200" algn="just">
              <a:spcBef>
                <a:spcPts val="0"/>
              </a:spcBef>
              <a:spcAft>
                <a:spcPts val="0"/>
              </a:spcAft>
              <a:tabLst>
                <a:tab pos="-685800" algn="l"/>
                <a:tab pos="-457200" algn="l"/>
              </a:tabLst>
            </a:pPr>
            <a:r>
              <a:rPr lang="en-US" sz="1800" u="sng" dirty="0" err="1">
                <a:latin typeface="Times New Roman" panose="02020603050405020304" pitchFamily="18" charset="0"/>
                <a:ea typeface="Times New Roman" panose="02020603050405020304" pitchFamily="18" charset="0"/>
              </a:rPr>
              <a:t>Belmonts</a:t>
            </a:r>
            <a:r>
              <a:rPr lang="en-US" sz="1800" dirty="0">
                <a:latin typeface="Times New Roman" panose="02020603050405020304" pitchFamily="18" charset="0"/>
                <a:ea typeface="Times New Roman" panose="02020603050405020304" pitchFamily="18" charset="0"/>
              </a:rPr>
              <a:t> – My Sweet Lord, substitutes “</a:t>
            </a:r>
            <a:r>
              <a:rPr lang="en-US" sz="1800" dirty="0" err="1">
                <a:latin typeface="Times New Roman" panose="02020603050405020304" pitchFamily="18" charset="0"/>
                <a:ea typeface="Times New Roman" panose="02020603050405020304" pitchFamily="18" charset="0"/>
              </a:rPr>
              <a:t>Dulang</a:t>
            </a:r>
            <a:r>
              <a:rPr lang="en-US" sz="1800" dirty="0">
                <a:latin typeface="Times New Roman" panose="02020603050405020304" pitchFamily="18" charset="0"/>
                <a:ea typeface="Times New Roman" panose="02020603050405020304" pitchFamily="18" charset="0"/>
              </a:rPr>
              <a:t>” and “</a:t>
            </a:r>
            <a:r>
              <a:rPr lang="en-US" sz="1800" u="sng" dirty="0">
                <a:latin typeface="Times New Roman" panose="02020603050405020304" pitchFamily="18" charset="0"/>
                <a:ea typeface="Times New Roman" panose="02020603050405020304" pitchFamily="18" charset="0"/>
              </a:rPr>
              <a:t>He’s so Fine</a:t>
            </a:r>
            <a:r>
              <a:rPr lang="en-US" sz="1800" dirty="0">
                <a:latin typeface="Times New Roman" panose="02020603050405020304" pitchFamily="18" charset="0"/>
                <a:ea typeface="Times New Roman" panose="02020603050405020304" pitchFamily="18" charset="0"/>
              </a:rPr>
              <a:t>” for “Hallelujah” and “Hare Krishna.” </a:t>
            </a:r>
            <a:r>
              <a:rPr lang="en-US" sz="1800" b="1" dirty="0">
                <a:latin typeface="Times New Roman" panose="02020603050405020304" pitchFamily="18" charset="0"/>
                <a:ea typeface="Times New Roman" panose="02020603050405020304" pitchFamily="18" charset="0"/>
              </a:rPr>
              <a:t>Harrison admitted “Substantial similarity,” </a:t>
            </a:r>
            <a:r>
              <a:rPr lang="en-US" sz="1800" dirty="0">
                <a:latin typeface="Times New Roman" panose="02020603050405020304" pitchFamily="18" charset="0"/>
                <a:ea typeface="Times New Roman" panose="02020603050405020304" pitchFamily="18" charset="0"/>
              </a:rPr>
              <a:t>and couldn’t recall how he composed the song.</a:t>
            </a:r>
          </a:p>
          <a:p>
            <a:pPr marL="914400" marR="0" indent="-457200" algn="just">
              <a:spcBef>
                <a:spcPts val="0"/>
              </a:spcBef>
              <a:spcAft>
                <a:spcPts val="0"/>
              </a:spcAft>
              <a:tabLst>
                <a:tab pos="-685800" algn="l"/>
                <a:tab pos="-457200" algn="l"/>
              </a:tabLst>
            </a:pPr>
            <a:endParaRPr lang="en-US" sz="1800"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endParaRPr lang="en-US" sz="18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8040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63D51E-AC47-4798-A81A-C199677C42BD}"/>
              </a:ext>
            </a:extLst>
          </p:cNvPr>
          <p:cNvSpPr/>
          <p:nvPr/>
        </p:nvSpPr>
        <p:spPr>
          <a:xfrm>
            <a:off x="457199" y="487025"/>
            <a:ext cx="10675087" cy="5355312"/>
          </a:xfrm>
          <a:prstGeom prst="rect">
            <a:avLst/>
          </a:prstGeom>
        </p:spPr>
        <p:txBody>
          <a:bodyPr wrap="square">
            <a:spAutoFit/>
          </a:bodyPr>
          <a:lstStyle/>
          <a:p>
            <a:pPr marL="457200" indent="-457200" algn="just">
              <a:tabLst>
                <a:tab pos="-685800" algn="l"/>
                <a:tab pos="-457200" algn="l"/>
              </a:tabLst>
            </a:pPr>
            <a:r>
              <a:rPr lang="en-US" sz="1800" i="1" u="sng" dirty="0">
                <a:latin typeface="Times New Roman" panose="02020603050405020304" pitchFamily="18" charset="0"/>
                <a:ea typeface="Times New Roman" panose="02020603050405020304" pitchFamily="18" charset="0"/>
              </a:rPr>
              <a:t>Three Boys Music v. Bolton</a:t>
            </a:r>
            <a:r>
              <a:rPr lang="en-US" sz="1800" dirty="0">
                <a:latin typeface="Times New Roman" panose="02020603050405020304" pitchFamily="18" charset="0"/>
                <a:ea typeface="Times New Roman" panose="02020603050405020304" pitchFamily="18" charset="0"/>
              </a:rPr>
              <a:t> – Same result, even though it was 25 years between the release of the 2 songs. </a:t>
            </a:r>
            <a:r>
              <a:rPr lang="en-US" sz="1800" b="1" dirty="0">
                <a:latin typeface="Times New Roman" panose="02020603050405020304" pitchFamily="18" charset="0"/>
                <a:ea typeface="Times New Roman" panose="02020603050405020304" pitchFamily="18" charset="0"/>
              </a:rPr>
              <a:t>Bolton told </a:t>
            </a:r>
            <a:r>
              <a:rPr lang="en-US" sz="1800" b="1" u="sng" dirty="0">
                <a:latin typeface="Times New Roman" panose="02020603050405020304" pitchFamily="18" charset="0"/>
                <a:ea typeface="Times New Roman" panose="02020603050405020304" pitchFamily="18" charset="0"/>
              </a:rPr>
              <a:t>Ronald Isley </a:t>
            </a:r>
            <a:r>
              <a:rPr lang="en-US" b="1" u="sng" dirty="0">
                <a:latin typeface="Times New Roman" panose="02020603050405020304" pitchFamily="18" charset="0"/>
                <a:ea typeface="Times New Roman" panose="02020603050405020304" pitchFamily="18" charset="0"/>
              </a:rPr>
              <a:t>t</a:t>
            </a:r>
            <a:r>
              <a:rPr lang="en-US" sz="1800" b="1" dirty="0">
                <a:latin typeface="Times New Roman" panose="02020603050405020304" pitchFamily="18" charset="0"/>
                <a:ea typeface="Times New Roman" panose="02020603050405020304" pitchFamily="18" charset="0"/>
              </a:rPr>
              <a:t>hat he had all of his music. </a:t>
            </a:r>
            <a:endParaRPr lang="en-US" sz="1800" b="1" dirty="0"/>
          </a:p>
          <a:p>
            <a:pPr marL="457200" marR="0" indent="-45720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i="1" u="sng" dirty="0" err="1">
                <a:latin typeface="Times New Roman" panose="02020603050405020304" pitchFamily="18" charset="0"/>
                <a:ea typeface="Times New Roman" panose="02020603050405020304" pitchFamily="18" charset="0"/>
              </a:rPr>
              <a:t>Selle</a:t>
            </a:r>
            <a:r>
              <a:rPr lang="en-US" i="1" u="sng" dirty="0">
                <a:latin typeface="Times New Roman" panose="02020603050405020304" pitchFamily="18" charset="0"/>
                <a:ea typeface="Times New Roman" panose="02020603050405020304" pitchFamily="18" charset="0"/>
              </a:rPr>
              <a:t> v. Gibb</a:t>
            </a:r>
            <a:r>
              <a:rPr lang="en-US" dirty="0">
                <a:latin typeface="Times New Roman" panose="02020603050405020304" pitchFamily="18" charset="0"/>
                <a:ea typeface="Times New Roman" panose="02020603050405020304" pitchFamily="18" charset="0"/>
              </a:rPr>
              <a:t> – </a:t>
            </a:r>
            <a:r>
              <a:rPr lang="en-US" b="1" dirty="0">
                <a:latin typeface="Times New Roman" panose="02020603050405020304" pitchFamily="18" charset="0"/>
                <a:ea typeface="Times New Roman" panose="02020603050405020304" pitchFamily="18" charset="0"/>
              </a:rPr>
              <a:t>Bee Gees Case( 7</a:t>
            </a:r>
            <a:r>
              <a:rPr lang="en-US" b="1" baseline="30000" dirty="0">
                <a:latin typeface="Times New Roman" panose="02020603050405020304" pitchFamily="18" charset="0"/>
                <a:ea typeface="Times New Roman" panose="02020603050405020304" pitchFamily="18" charset="0"/>
              </a:rPr>
              <a:t>th</a:t>
            </a:r>
            <a:r>
              <a:rPr lang="en-US" b="1" dirty="0">
                <a:latin typeface="Times New Roman" panose="02020603050405020304" pitchFamily="18" charset="0"/>
                <a:ea typeface="Times New Roman" panose="02020603050405020304" pitchFamily="18" charset="0"/>
              </a:rPr>
              <a:t> Cir.)</a:t>
            </a:r>
            <a:r>
              <a:rPr lang="en-US" dirty="0">
                <a:latin typeface="Times New Roman" panose="02020603050405020304" pitchFamily="18" charset="0"/>
                <a:ea typeface="Times New Roman" panose="02020603050405020304" pitchFamily="18" charset="0"/>
              </a:rPr>
              <a:t>. </a:t>
            </a:r>
            <a:r>
              <a:rPr lang="en-US" u="sng" dirty="0">
                <a:latin typeface="Times New Roman" panose="02020603050405020304" pitchFamily="18" charset="0"/>
                <a:ea typeface="Times New Roman" panose="02020603050405020304" pitchFamily="18" charset="0"/>
              </a:rPr>
              <a:t>Composer sent a tape of his songs to record company</a:t>
            </a:r>
            <a:r>
              <a:rPr lang="en-US" dirty="0">
                <a:latin typeface="Times New Roman" panose="02020603050405020304" pitchFamily="18" charset="0"/>
                <a:ea typeface="Times New Roman" panose="02020603050405020304" pitchFamily="18" charset="0"/>
              </a:rPr>
              <a:t>. - Court held that </a:t>
            </a:r>
            <a:r>
              <a:rPr lang="en-US" u="sng" dirty="0">
                <a:latin typeface="Times New Roman" panose="02020603050405020304" pitchFamily="18" charset="0"/>
                <a:ea typeface="Times New Roman" panose="02020603050405020304" pitchFamily="18" charset="0"/>
              </a:rPr>
              <a:t>inference of access</a:t>
            </a:r>
            <a:r>
              <a:rPr lang="en-US" dirty="0">
                <a:latin typeface="Times New Roman" panose="02020603050405020304" pitchFamily="18" charset="0"/>
                <a:ea typeface="Times New Roman" panose="02020603050405020304" pitchFamily="18" charset="0"/>
              </a:rPr>
              <a:t> may be established by proof of </a:t>
            </a:r>
            <a:r>
              <a:rPr lang="en-US" b="1" dirty="0">
                <a:latin typeface="Times New Roman" panose="02020603050405020304" pitchFamily="18" charset="0"/>
                <a:ea typeface="Times New Roman" panose="02020603050405020304" pitchFamily="18" charset="0"/>
              </a:rPr>
              <a:t>striking similarity</a:t>
            </a:r>
            <a:r>
              <a:rPr lang="en-US" dirty="0">
                <a:latin typeface="Times New Roman" panose="02020603050405020304" pitchFamily="18" charset="0"/>
                <a:ea typeface="Times New Roman" panose="02020603050405020304" pitchFamily="18" charset="0"/>
              </a:rPr>
              <a:t>. However, Plaintiff’s proof fell short. </a:t>
            </a:r>
            <a:r>
              <a:rPr lang="en-US" b="1" dirty="0">
                <a:latin typeface="Times New Roman" panose="02020603050405020304" pitchFamily="18" charset="0"/>
                <a:ea typeface="Times New Roman" panose="02020603050405020304" pitchFamily="18" charset="0"/>
              </a:rPr>
              <a:t>Expert failed to say that similarities resulted only from copying, no other proof of access, and no impeachment of Defendant’s witnesses.</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u="sng" dirty="0">
                <a:latin typeface="Times New Roman" panose="02020603050405020304" pitchFamily="18" charset="0"/>
                <a:ea typeface="Times New Roman" panose="02020603050405020304" pitchFamily="18" charset="0"/>
              </a:rPr>
              <a:t>Difference in Circuits</a:t>
            </a:r>
            <a:r>
              <a:rPr lang="en-US" dirty="0">
                <a:latin typeface="Times New Roman" panose="02020603050405020304" pitchFamily="18" charset="0"/>
                <a:ea typeface="Times New Roman" panose="02020603050405020304" pitchFamily="18" charset="0"/>
              </a:rPr>
              <a:t> – 7</a:t>
            </a:r>
            <a:r>
              <a:rPr lang="en-US" baseline="30000" dirty="0">
                <a:latin typeface="Times New Roman" panose="02020603050405020304" pitchFamily="18" charset="0"/>
                <a:ea typeface="Times New Roman" panose="02020603050405020304" pitchFamily="18" charset="0"/>
              </a:rPr>
              <a:t>th</a:t>
            </a:r>
            <a:r>
              <a:rPr lang="en-US" dirty="0">
                <a:latin typeface="Times New Roman" panose="02020603050405020304" pitchFamily="18" charset="0"/>
                <a:ea typeface="Times New Roman" panose="02020603050405020304" pitchFamily="18" charset="0"/>
              </a:rPr>
              <a:t> and 9</a:t>
            </a:r>
            <a:r>
              <a:rPr lang="en-US" baseline="30000" dirty="0">
                <a:latin typeface="Times New Roman" panose="02020603050405020304" pitchFamily="18" charset="0"/>
                <a:ea typeface="Times New Roman" panose="02020603050405020304" pitchFamily="18" charset="0"/>
              </a:rPr>
              <a:t>th</a:t>
            </a:r>
            <a:r>
              <a:rPr lang="en-US" dirty="0">
                <a:latin typeface="Times New Roman" panose="02020603050405020304" pitchFamily="18" charset="0"/>
                <a:ea typeface="Times New Roman" panose="02020603050405020304" pitchFamily="18" charset="0"/>
              </a:rPr>
              <a:t> Circuits require either ind. proof of access or striking similarity with the reasonable possibility for access. Other circuits do not, “Striking Similarity” is sufficient.</a:t>
            </a:r>
          </a:p>
          <a:p>
            <a:pPr marL="457200" marR="0" indent="-457200" algn="just">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Substantial Similarity in Books, Plays, &amp; Movies</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i="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i="1" u="sng" dirty="0">
                <a:latin typeface="Times New Roman" panose="02020603050405020304" pitchFamily="18" charset="0"/>
                <a:ea typeface="Times New Roman" panose="02020603050405020304" pitchFamily="18" charset="0"/>
              </a:rPr>
              <a:t>Nichols v. Universal Pictures</a:t>
            </a:r>
            <a:r>
              <a:rPr lang="en-US" dirty="0">
                <a:latin typeface="Times New Roman" panose="02020603050405020304" pitchFamily="18" charset="0"/>
                <a:ea typeface="Times New Roman" panose="02020603050405020304" pitchFamily="18" charset="0"/>
              </a:rPr>
              <a:t> – Judge Hand established the “</a:t>
            </a:r>
            <a:r>
              <a:rPr lang="en-US" u="sng" dirty="0">
                <a:latin typeface="Times New Roman" panose="02020603050405020304" pitchFamily="18" charset="0"/>
                <a:ea typeface="Times New Roman" panose="02020603050405020304" pitchFamily="18" charset="0"/>
              </a:rPr>
              <a:t>Abstractions Test</a:t>
            </a:r>
            <a:r>
              <a:rPr lang="en-US" dirty="0">
                <a:latin typeface="Times New Roman" panose="02020603050405020304" pitchFamily="18" charset="0"/>
                <a:ea typeface="Times New Roman" panose="02020603050405020304" pitchFamily="18" charset="0"/>
              </a:rPr>
              <a:t>” for Copyright Infringement. </a:t>
            </a:r>
            <a:r>
              <a:rPr lang="en-US" u="sng" dirty="0">
                <a:latin typeface="Times New Roman" panose="02020603050405020304" pitchFamily="18" charset="0"/>
                <a:ea typeface="Times New Roman" panose="02020603050405020304" pitchFamily="18" charset="0"/>
              </a:rPr>
              <a:t>The more abstract the work → Idea, Less Protection. The less abstract, the more it becomes eligible for protection.</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Play v. Movie – “The Cohens &amp; The </a:t>
            </a:r>
            <a:r>
              <a:rPr lang="en-US" dirty="0" err="1">
                <a:latin typeface="Times New Roman" panose="02020603050405020304" pitchFamily="18" charset="0"/>
                <a:ea typeface="Times New Roman" panose="02020603050405020304" pitchFamily="18" charset="0"/>
              </a:rPr>
              <a:t>Kellys</a:t>
            </a:r>
            <a:r>
              <a:rPr lang="en-US" dirty="0">
                <a:latin typeface="Times New Roman" panose="02020603050405020304" pitchFamily="18" charset="0"/>
                <a:ea typeface="Times New Roman" panose="02020603050405020304" pitchFamily="18" charset="0"/>
              </a:rPr>
              <a:t>” p. 366 (Upside down Pyramid)</a:t>
            </a:r>
          </a:p>
          <a:p>
            <a:pPr marL="228600" marR="0" indent="-22860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i="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146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BAD1E0-1C97-484B-9407-19195175FD24}"/>
              </a:ext>
            </a:extLst>
          </p:cNvPr>
          <p:cNvSpPr/>
          <p:nvPr/>
        </p:nvSpPr>
        <p:spPr>
          <a:xfrm>
            <a:off x="590107" y="389009"/>
            <a:ext cx="11011786" cy="7386638"/>
          </a:xfrm>
          <a:prstGeom prst="rect">
            <a:avLst/>
          </a:prstGeom>
        </p:spPr>
        <p:txBody>
          <a:bodyPr wrap="square">
            <a:spAutoFit/>
          </a:bodyPr>
          <a:lstStyle/>
          <a:p>
            <a:r>
              <a:rPr lang="en-US" sz="2400" i="1" u="sng" dirty="0" err="1"/>
              <a:t>Denker</a:t>
            </a:r>
            <a:r>
              <a:rPr lang="en-US" sz="2400" i="1" u="sng" dirty="0"/>
              <a:t> v. UHRY </a:t>
            </a:r>
            <a:r>
              <a:rPr lang="en-US" sz="2400" dirty="0"/>
              <a:t>– (</a:t>
            </a:r>
            <a:r>
              <a:rPr lang="en-US" sz="2400" b="1" dirty="0"/>
              <a:t>Driving Miss Daisy</a:t>
            </a:r>
            <a:r>
              <a:rPr lang="en-US" sz="2400" dirty="0"/>
              <a:t>) – Allegation that movie infringed on the Plaintiff’s Novel. </a:t>
            </a:r>
            <a:r>
              <a:rPr lang="en-US" sz="2400" b="1" dirty="0"/>
              <a:t>Court applied abstractions test </a:t>
            </a:r>
            <a:r>
              <a:rPr lang="en-US" sz="2400" dirty="0"/>
              <a:t>and held that while there were general similarities and the theme was the same, </a:t>
            </a:r>
            <a:r>
              <a:rPr lang="en-US" sz="2400" b="1" dirty="0"/>
              <a:t>the expression was different. </a:t>
            </a:r>
            <a:r>
              <a:rPr lang="en-US" sz="2400" dirty="0"/>
              <a:t>The works had a </a:t>
            </a:r>
            <a:r>
              <a:rPr lang="en-US" sz="2400" u="sng" dirty="0"/>
              <a:t>different concept and feel</a:t>
            </a:r>
            <a:r>
              <a:rPr lang="en-US" sz="2400" dirty="0"/>
              <a:t>. </a:t>
            </a:r>
            <a:r>
              <a:rPr lang="en-US" sz="2400" b="1" dirty="0"/>
              <a:t>General plot devices and Scenes-A-Faire not protectable under Copyright. </a:t>
            </a:r>
            <a:r>
              <a:rPr lang="en-US" sz="2400" dirty="0"/>
              <a:t>Elements that are standard in the treatment of a given topic (Slaves Pursued by Dogs/ Zorro picks off the posse from the back)</a:t>
            </a:r>
          </a:p>
          <a:p>
            <a:endParaRPr lang="en-US" sz="2400" dirty="0"/>
          </a:p>
          <a:p>
            <a:r>
              <a:rPr lang="en-US" sz="2400" i="1" u="sng" dirty="0"/>
              <a:t>Beal vs. Paramount </a:t>
            </a:r>
            <a:r>
              <a:rPr lang="en-US" sz="2400" dirty="0"/>
              <a:t>– </a:t>
            </a:r>
            <a:r>
              <a:rPr lang="en-US" sz="2400" b="1" dirty="0"/>
              <a:t>(Coming to America) </a:t>
            </a:r>
            <a:r>
              <a:rPr lang="en-US" sz="2400" dirty="0"/>
              <a:t>– Plaintiff claiming that the movie infringed her book, but court held for Defendant in a Motion for Summary Judgment because </a:t>
            </a:r>
            <a:r>
              <a:rPr lang="en-US" sz="2400" b="1" dirty="0"/>
              <a:t>the copyrightable elements of the work were not copied</a:t>
            </a:r>
            <a:r>
              <a:rPr lang="en-US" sz="2400" dirty="0"/>
              <a:t>.</a:t>
            </a:r>
          </a:p>
          <a:p>
            <a:endParaRPr lang="en-US" sz="2400" dirty="0"/>
          </a:p>
          <a:p>
            <a:r>
              <a:rPr lang="en-US" sz="2400" i="1" u="sng" dirty="0"/>
              <a:t>Fink v. Goodson-</a:t>
            </a:r>
            <a:r>
              <a:rPr lang="en-US" sz="2400" i="1" u="sng" dirty="0" err="1"/>
              <a:t>Todman</a:t>
            </a:r>
            <a:r>
              <a:rPr lang="en-US" sz="2400" i="1" u="sng" dirty="0"/>
              <a:t> </a:t>
            </a:r>
            <a:r>
              <a:rPr lang="en-US" sz="2400" dirty="0"/>
              <a:t>(</a:t>
            </a:r>
            <a:r>
              <a:rPr lang="en-US" sz="2400" b="1" dirty="0"/>
              <a:t>Branded Case</a:t>
            </a:r>
            <a:r>
              <a:rPr lang="en-US" sz="2400" dirty="0"/>
              <a:t>) &lt;</a:t>
            </a:r>
            <a:r>
              <a:rPr lang="en-US" sz="2400" b="1" dirty="0"/>
              <a:t>Structural Spine</a:t>
            </a:r>
            <a:r>
              <a:rPr lang="en-US" sz="2400" dirty="0"/>
              <a:t>&gt; Here the Plaintiff alleged that the show infringed on his proposed program. The court agreed and reversed Motion for Summary Judgment based on </a:t>
            </a:r>
            <a:r>
              <a:rPr lang="en-US" sz="2400" b="1" dirty="0"/>
              <a:t>implied Contract </a:t>
            </a:r>
            <a:r>
              <a:rPr lang="en-US" sz="2400" dirty="0"/>
              <a:t>and </a:t>
            </a:r>
            <a:r>
              <a:rPr lang="en-US" sz="2400" b="1" dirty="0"/>
              <a:t>Substantial Similarity</a:t>
            </a:r>
            <a:r>
              <a:rPr lang="en-US" sz="2400" dirty="0"/>
              <a:t>. Plaintiff had submitted his program to Defendants and their request. Big Lebowski - Dude</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177421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BAD1E0-1C97-484B-9407-19195175FD24}"/>
              </a:ext>
            </a:extLst>
          </p:cNvPr>
          <p:cNvSpPr/>
          <p:nvPr/>
        </p:nvSpPr>
        <p:spPr>
          <a:xfrm>
            <a:off x="590107" y="389009"/>
            <a:ext cx="11011786" cy="6186309"/>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Scenes-a-faire!</a:t>
            </a:r>
          </a:p>
          <a:p>
            <a:r>
              <a:rPr lang="en-US" sz="2200" dirty="0">
                <a:latin typeface="Times New Roman" panose="02020603050405020304" pitchFamily="18" charset="0"/>
                <a:cs typeface="Times New Roman" panose="02020603050405020304" pitchFamily="18" charset="0"/>
              </a:rPr>
              <a:t>“Similarity of expression . . . which necessarily results from the fact that the common idea is only capable of expression in more or less stereotypical form will preclude a finding of actionable similarity.” Melville B. </a:t>
            </a:r>
            <a:r>
              <a:rPr lang="en-US" sz="2200" dirty="0" err="1">
                <a:latin typeface="Times New Roman" panose="02020603050405020304" pitchFamily="18" charset="0"/>
                <a:cs typeface="Times New Roman" panose="02020603050405020304" pitchFamily="18" charset="0"/>
              </a:rPr>
              <a:t>Nimmer</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 merger doctrine meets the abstractions test</a:t>
            </a:r>
          </a:p>
          <a:p>
            <a:pPr marL="914400" indent="-914400"/>
            <a:r>
              <a:rPr lang="en-US" sz="2200" dirty="0">
                <a:latin typeface="Times New Roman" panose="02020603050405020304" pitchFamily="18" charset="0"/>
                <a:cs typeface="Times New Roman" panose="02020603050405020304" pitchFamily="18" charset="0"/>
              </a:rPr>
              <a:t>	- does not have to be genre, trope, or repetition. a work can incorporate a scene-a-faire in an original way for the first time with a single use</a:t>
            </a:r>
          </a:p>
          <a:p>
            <a:pPr marL="914400" indent="-914400"/>
            <a:endParaRPr lang="en-US" sz="2200" dirty="0">
              <a:latin typeface="Times New Roman" panose="02020603050405020304" pitchFamily="18" charset="0"/>
              <a:cs typeface="Times New Roman" panose="02020603050405020304" pitchFamily="18" charset="0"/>
            </a:endParaRPr>
          </a:p>
          <a:p>
            <a:pPr marL="457200" marR="0" indent="-457200" algn="just">
              <a:spcBef>
                <a:spcPts val="0"/>
              </a:spcBef>
              <a:spcAft>
                <a:spcPts val="0"/>
              </a:spcAft>
              <a:tabLst>
                <a:tab pos="-685800" algn="l"/>
                <a:tab pos="-457200" algn="l"/>
              </a:tabLst>
            </a:pP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Characters</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 Not specifically referenced in the Copyright Act, but held protectable by the courts. Judge Hand applied his abstractions test in </a:t>
            </a:r>
            <a:r>
              <a:rPr lang="en-US" sz="2200" i="1" u="sng" dirty="0">
                <a:latin typeface="Times New Roman" panose="02020603050405020304" pitchFamily="18" charset="0"/>
                <a:ea typeface="Times New Roman" panose="02020603050405020304" pitchFamily="18" charset="0"/>
                <a:cs typeface="Times New Roman" panose="02020603050405020304" pitchFamily="18" charset="0"/>
              </a:rPr>
              <a:t>Nichols v. Universal Pictures(2</a:t>
            </a:r>
            <a:r>
              <a:rPr lang="en-US" sz="2200" i="1" u="sng" baseline="30000" dirty="0">
                <a:latin typeface="Times New Roman" panose="02020603050405020304" pitchFamily="18" charset="0"/>
                <a:ea typeface="Times New Roman" panose="02020603050405020304" pitchFamily="18" charset="0"/>
                <a:cs typeface="Times New Roman" panose="02020603050405020304" pitchFamily="18" charset="0"/>
              </a:rPr>
              <a:t>nd</a:t>
            </a:r>
            <a:r>
              <a:rPr lang="en-US" sz="2200" i="1" u="sng" dirty="0">
                <a:latin typeface="Times New Roman" panose="02020603050405020304" pitchFamily="18" charset="0"/>
                <a:ea typeface="Times New Roman" panose="02020603050405020304" pitchFamily="18" charset="0"/>
                <a:cs typeface="Times New Roman" panose="02020603050405020304" pitchFamily="18" charset="0"/>
              </a:rPr>
              <a:t>. Cir._</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The </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9</a:t>
            </a:r>
            <a:r>
              <a:rPr lang="en-US" sz="22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Circuit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denied Copyright application for Sam Spade (Maltese Falcon), but held protected if character </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is</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the story. Dashiell Hammett</a:t>
            </a:r>
          </a:p>
          <a:p>
            <a:pPr marL="457200" marR="0" indent="-457200" algn="just">
              <a:spcBef>
                <a:spcPts val="0"/>
              </a:spcBef>
              <a:spcAft>
                <a:spcPts val="0"/>
              </a:spcAft>
              <a:tabLst>
                <a:tab pos="-685800" algn="l"/>
                <a:tab pos="-457200" algn="l"/>
              </a:tabLst>
            </a:pP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cs typeface="Times New Roman" panose="02020603050405020304" pitchFamily="18" charset="0"/>
              </a:rPr>
              <a:t>Warner Bros v. American Broadcasting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(Superman Case)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Held that although Superman entitled to Protection because he presents more than a “Benevolent Hercules,” Copyright would not extend to every “Superman” who was a blessing to mankind, here the </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similarities were too general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and the court held no Substantial Similarity or, alternatively, </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“Hero” was a Parody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8046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3A63C8-9ABA-4D6F-89F3-504F687FCC08}"/>
              </a:ext>
            </a:extLst>
          </p:cNvPr>
          <p:cNvSpPr/>
          <p:nvPr/>
        </p:nvSpPr>
        <p:spPr>
          <a:xfrm>
            <a:off x="402265" y="571695"/>
            <a:ext cx="11132288" cy="5201424"/>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200" u="sng" dirty="0">
                <a:latin typeface="Times New Roman" panose="02020603050405020304" pitchFamily="18" charset="0"/>
                <a:ea typeface="Times New Roman" panose="02020603050405020304" pitchFamily="18" charset="0"/>
              </a:rPr>
              <a:t>Fair Use</a:t>
            </a:r>
            <a:r>
              <a:rPr lang="en-US" sz="2200" dirty="0">
                <a:latin typeface="Times New Roman" panose="02020603050405020304" pitchFamily="18" charset="0"/>
                <a:ea typeface="Times New Roman" panose="02020603050405020304" pitchFamily="18" charset="0"/>
              </a:rPr>
              <a:t> (codified 1976 Act) – Factors under §107 of the Copyright Law, which did not supplant the Common Law, only Codified it. Not intended to </a:t>
            </a:r>
            <a:r>
              <a:rPr lang="en-US" sz="2200" b="1" dirty="0">
                <a:latin typeface="Times New Roman" panose="02020603050405020304" pitchFamily="18" charset="0"/>
                <a:ea typeface="Times New Roman" panose="02020603050405020304" pitchFamily="18" charset="0"/>
              </a:rPr>
              <a:t>change, narrow or enlarge </a:t>
            </a:r>
            <a:r>
              <a:rPr lang="en-US" sz="2200" dirty="0">
                <a:latin typeface="Times New Roman" panose="02020603050405020304" pitchFamily="18" charset="0"/>
                <a:ea typeface="Times New Roman" panose="02020603050405020304" pitchFamily="18" charset="0"/>
              </a:rPr>
              <a:t>the doctrine. Like the common law, statute doesn’t tell us how to apply or weigh them.</a:t>
            </a:r>
          </a:p>
          <a:p>
            <a:pPr algn="just">
              <a:tabLst>
                <a:tab pos="-685800" algn="l"/>
                <a:tab pos="-457200" algn="l"/>
              </a:tabLst>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b="1" u="sng" dirty="0">
                <a:latin typeface="Times New Roman" panose="02020603050405020304" pitchFamily="18" charset="0"/>
                <a:ea typeface="Times New Roman" panose="02020603050405020304" pitchFamily="18" charset="0"/>
              </a:rPr>
              <a:t>Harper &amp; Row Case</a:t>
            </a:r>
            <a:r>
              <a:rPr lang="en-US" sz="2000" dirty="0">
                <a:latin typeface="Times New Roman" panose="02020603050405020304" pitchFamily="18" charset="0"/>
                <a:ea typeface="Times New Roman" panose="02020603050405020304" pitchFamily="18" charset="0"/>
              </a:rPr>
              <a:t> (1985) – Gerald Ford Autobiography – Use 300 words out of 300,000 held not to be Fair Use where:</a:t>
            </a: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	(1)</a:t>
            </a:r>
            <a:r>
              <a:rPr lang="en-US" sz="2000" dirty="0">
                <a:latin typeface="Times New Roman" panose="02020603050405020304" pitchFamily="18" charset="0"/>
                <a:ea typeface="Times New Roman" panose="02020603050405020304" pitchFamily="18" charset="0"/>
              </a:rPr>
              <a:t>	Unpublished</a:t>
            </a: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(2)  </a:t>
            </a:r>
            <a:r>
              <a:rPr lang="en-US" sz="2000" dirty="0">
                <a:latin typeface="Times New Roman" panose="02020603050405020304" pitchFamily="18" charset="0"/>
                <a:ea typeface="Times New Roman" panose="02020603050405020304" pitchFamily="18" charset="0"/>
              </a:rPr>
              <a:t>Most </a:t>
            </a:r>
            <a:r>
              <a:rPr lang="en-US" sz="2000" u="sng" dirty="0">
                <a:latin typeface="Times New Roman" panose="02020603050405020304" pitchFamily="18" charset="0"/>
                <a:ea typeface="Times New Roman" panose="02020603050405020304" pitchFamily="18" charset="0"/>
              </a:rPr>
              <a:t>significant</a:t>
            </a:r>
            <a:r>
              <a:rPr lang="en-US" sz="2000" dirty="0">
                <a:latin typeface="Times New Roman" panose="02020603050405020304" pitchFamily="18" charset="0"/>
                <a:ea typeface="Times New Roman" panose="02020603050405020304" pitchFamily="18" charset="0"/>
              </a:rPr>
              <a:t> part of the Book;</a:t>
            </a: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	(3)</a:t>
            </a:r>
            <a:r>
              <a:rPr lang="en-US" sz="2000" dirty="0">
                <a:latin typeface="Times New Roman" panose="02020603050405020304" pitchFamily="18" charset="0"/>
                <a:ea typeface="Times New Roman" panose="02020603050405020304" pitchFamily="18" charset="0"/>
              </a:rPr>
              <a:t>	Had not been obtained through appropriate means/ surreptitiously obtained</a:t>
            </a:r>
          </a:p>
          <a:p>
            <a:pPr marL="457200" marR="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457200" marR="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§107 Amended </a:t>
            </a:r>
            <a:r>
              <a:rPr lang="en-US" sz="2000" dirty="0">
                <a:latin typeface="Times New Roman" panose="02020603050405020304" pitchFamily="18" charset="0"/>
                <a:ea typeface="Times New Roman" panose="02020603050405020304" pitchFamily="18" charset="0"/>
              </a:rPr>
              <a:t>to make clear that just because a work is unpublished does not in and of itself bar a finding of Fair Use.</a:t>
            </a:r>
          </a:p>
          <a:p>
            <a:pPr marL="457200" marR="0" indent="-457200" algn="just">
              <a:spcBef>
                <a:spcPts val="0"/>
              </a:spcBef>
              <a:spcAft>
                <a:spcPts val="0"/>
              </a:spcAf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a:p>
            <a:pPr marL="228600" marR="0" indent="-2286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1584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05EA03-7D7A-408B-8D9B-7ADD8AC0A6E2}"/>
              </a:ext>
            </a:extLst>
          </p:cNvPr>
          <p:cNvSpPr/>
          <p:nvPr/>
        </p:nvSpPr>
        <p:spPr>
          <a:xfrm>
            <a:off x="809992" y="264486"/>
            <a:ext cx="10338099" cy="5386090"/>
          </a:xfrm>
          <a:prstGeom prst="rect">
            <a:avLst/>
          </a:prstGeom>
        </p:spPr>
        <p:txBody>
          <a:bodyPr wrap="square">
            <a:spAutoFit/>
          </a:bodyPr>
          <a:lstStyle/>
          <a:p>
            <a:pPr algn="just">
              <a:tabLst>
                <a:tab pos="-685800" algn="l"/>
                <a:tab pos="-457200" algn="l"/>
              </a:tabLst>
            </a:pPr>
            <a:r>
              <a:rPr lang="en-US" sz="25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OVERVIEWS </a:t>
            </a:r>
          </a:p>
          <a:p>
            <a:pPr algn="just">
              <a:tabLst>
                <a:tab pos="-685800" algn="l"/>
                <a:tab pos="-457200" algn="l"/>
              </a:tabLst>
            </a:pPr>
            <a:endParaRPr lang="en-US" sz="3600" b="1"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800" b="1" dirty="0">
                <a:latin typeface="Times New Roman" panose="02020603050405020304" pitchFamily="18" charset="0"/>
                <a:ea typeface="Times New Roman" panose="02020603050405020304" pitchFamily="18" charset="0"/>
              </a:rPr>
              <a:t>1.	</a:t>
            </a:r>
            <a:r>
              <a:rPr lang="en-US" sz="3200" b="1" dirty="0">
                <a:latin typeface="Times New Roman" panose="02020603050405020304" pitchFamily="18" charset="0"/>
                <a:ea typeface="Times New Roman" panose="02020603050405020304" pitchFamily="18" charset="0"/>
              </a:rPr>
              <a:t>Entertainment Law encompasses many bodies of law including:	</a:t>
            </a:r>
          </a:p>
          <a:p>
            <a:pPr algn="just">
              <a:tabLst>
                <a:tab pos="-685800" algn="l"/>
                <a:tab pos="-457200" algn="l"/>
              </a:tabLst>
            </a:pPr>
            <a:r>
              <a:rPr lang="en-US" sz="3200" b="1" dirty="0">
                <a:latin typeface="Times New Roman" panose="02020603050405020304" pitchFamily="18" charset="0"/>
                <a:ea typeface="Times New Roman" panose="02020603050405020304" pitchFamily="18" charset="0"/>
              </a:rPr>
              <a:t>	Constitutional Law and the First Amendment, Copyrights, Trademarks, Tort Law, Contract Law, Statutory Law, Employment Law, Anti-trust Law etc. </a:t>
            </a:r>
          </a:p>
          <a:p>
            <a:pPr algn="just">
              <a:tabLst>
                <a:tab pos="-685800" algn="l"/>
                <a:tab pos="-457200" algn="l"/>
              </a:tabLst>
            </a:pPr>
            <a:endParaRPr lang="en-US" sz="28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800" dirty="0">
                <a:latin typeface="Times New Roman" panose="02020603050405020304" pitchFamily="18" charset="0"/>
                <a:ea typeface="Times New Roman" panose="02020603050405020304" pitchFamily="18" charset="0"/>
              </a:rPr>
              <a:t>	Sometimes they fuse and work together “hand-in-glove” and other times it’s a train wreck, which makes it interesting and challenging. </a:t>
            </a:r>
          </a:p>
          <a:p>
            <a:pPr algn="just">
              <a:tabLst>
                <a:tab pos="-685800" algn="l"/>
                <a:tab pos="-457200" algn="l"/>
              </a:tabLst>
            </a:pP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0598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186C6C-D221-4D03-8315-6344B2B506F3}"/>
              </a:ext>
            </a:extLst>
          </p:cNvPr>
          <p:cNvSpPr/>
          <p:nvPr/>
        </p:nvSpPr>
        <p:spPr>
          <a:xfrm>
            <a:off x="131134" y="399087"/>
            <a:ext cx="11589489" cy="5632311"/>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400" b="1" i="1" u="sng" dirty="0">
                <a:latin typeface="Times New Roman" panose="02020603050405020304" pitchFamily="18" charset="0"/>
                <a:ea typeface="Times New Roman" panose="02020603050405020304" pitchFamily="18" charset="0"/>
              </a:rPr>
              <a:t>Campbell v. Acuff-Rose</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(1994) – </a:t>
            </a:r>
            <a:r>
              <a:rPr lang="en-US" sz="2400" b="1" dirty="0">
                <a:latin typeface="Times New Roman" panose="02020603050405020304" pitchFamily="18" charset="0"/>
                <a:ea typeface="Times New Roman" panose="02020603050405020304" pitchFamily="18" charset="0"/>
              </a:rPr>
              <a:t>Luke Skywalker/ 2 Live Crew</a:t>
            </a:r>
            <a:r>
              <a:rPr lang="en-US" sz="2400" dirty="0">
                <a:latin typeface="Times New Roman" panose="02020603050405020304" pitchFamily="18" charset="0"/>
                <a:ea typeface="Times New Roman" panose="02020603050405020304" pitchFamily="18" charset="0"/>
              </a:rPr>
              <a:t>/ Roy Orbison’s </a:t>
            </a:r>
            <a:r>
              <a:rPr lang="en-US" sz="2400" i="1" dirty="0">
                <a:latin typeface="Times New Roman" panose="02020603050405020304" pitchFamily="18" charset="0"/>
                <a:ea typeface="Times New Roman" panose="02020603050405020304" pitchFamily="18" charset="0"/>
              </a:rPr>
              <a:t>Pretty Woman.</a:t>
            </a:r>
            <a:r>
              <a:rPr lang="en-US" sz="2400" dirty="0">
                <a:latin typeface="Times New Roman" panose="02020603050405020304" pitchFamily="18" charset="0"/>
                <a:ea typeface="Times New Roman" panose="02020603050405020304" pitchFamily="18" charset="0"/>
              </a:rPr>
              <a:t> Plaintiff refused a license but Defendant used the song anyway and court granted Defendants’ Motion for Summary Judgment. SCOTUS analyzed the Parody fair use defense based on the 4 factors in §107.</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(1)	Purpose and character of the use - Parody is transformative and </a:t>
            </a:r>
            <a:r>
              <a:rPr lang="en-US" sz="2400" b="1" dirty="0">
                <a:latin typeface="Times New Roman" panose="02020603050405020304" pitchFamily="18" charset="0"/>
                <a:ea typeface="Times New Roman" panose="02020603050405020304" pitchFamily="18" charset="0"/>
              </a:rPr>
              <a:t>t</a:t>
            </a:r>
            <a:r>
              <a:rPr lang="en-US" sz="2400" b="1" u="sng" dirty="0">
                <a:latin typeface="Times New Roman" panose="02020603050405020304" pitchFamily="18" charset="0"/>
                <a:ea typeface="Times New Roman" panose="02020603050405020304" pitchFamily="18" charset="0"/>
              </a:rPr>
              <a:t>he Commercial Nature of the</a:t>
            </a:r>
            <a:r>
              <a:rPr lang="en-US" sz="2400" b="1" dirty="0">
                <a:latin typeface="Times New Roman" panose="02020603050405020304" pitchFamily="18" charset="0"/>
                <a:ea typeface="Times New Roman" panose="02020603050405020304" pitchFamily="18" charset="0"/>
              </a:rPr>
              <a:t> </a:t>
            </a:r>
            <a:r>
              <a:rPr lang="en-US" sz="2400" b="1" u="sng" dirty="0">
                <a:latin typeface="Times New Roman" panose="02020603050405020304" pitchFamily="18" charset="0"/>
                <a:ea typeface="Times New Roman" panose="02020603050405020304" pitchFamily="18" charset="0"/>
              </a:rPr>
              <a:t>work not dispositive.</a:t>
            </a:r>
            <a:endParaRPr lang="en-US" sz="2400" b="1"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(2)	“The Nature of the Copyrighted Work” --</a:t>
            </a:r>
            <a:r>
              <a:rPr lang="en-US" sz="2400" u="sng" dirty="0">
                <a:latin typeface="Times New Roman" panose="02020603050405020304" pitchFamily="18" charset="0"/>
                <a:ea typeface="Times New Roman" panose="02020603050405020304" pitchFamily="18" charset="0"/>
              </a:rPr>
              <a:t>basically irrelevant in Parody cases</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(3)	“The amount and substantiality of the portion used in relation to the Copyrighted work as a whole.” Court found that </a:t>
            </a:r>
            <a:r>
              <a:rPr lang="en-US" sz="2400" u="sng" dirty="0">
                <a:latin typeface="Times New Roman" panose="02020603050405020304" pitchFamily="18" charset="0"/>
                <a:ea typeface="Times New Roman" panose="02020603050405020304" pitchFamily="18" charset="0"/>
              </a:rPr>
              <a:t>No More Was Taken Than Was Necessary</a:t>
            </a:r>
            <a:r>
              <a:rPr lang="en-US" sz="2400" dirty="0">
                <a:latin typeface="Times New Roman" panose="02020603050405020304" pitchFamily="18" charset="0"/>
                <a:ea typeface="Times New Roman" panose="02020603050405020304" pitchFamily="18" charset="0"/>
              </a:rPr>
              <a:t>, but that Parody must be able </a:t>
            </a:r>
            <a:r>
              <a:rPr lang="en-US" sz="2400" b="1" dirty="0">
                <a:latin typeface="Times New Roman" panose="02020603050405020304" pitchFamily="18" charset="0"/>
                <a:ea typeface="Times New Roman" panose="02020603050405020304" pitchFamily="18" charset="0"/>
              </a:rPr>
              <a:t>to “Conjure Up” </a:t>
            </a:r>
            <a:r>
              <a:rPr lang="en-US" sz="2400" dirty="0">
                <a:latin typeface="Times New Roman" panose="02020603050405020304" pitchFamily="18" charset="0"/>
                <a:ea typeface="Times New Roman" panose="02020603050405020304" pitchFamily="18" charset="0"/>
              </a:rPr>
              <a:t>the Original / “</a:t>
            </a:r>
            <a:r>
              <a:rPr lang="en-US" sz="2400" u="sng" dirty="0">
                <a:latin typeface="Times New Roman" panose="02020603050405020304" pitchFamily="18" charset="0"/>
                <a:ea typeface="Times New Roman" panose="02020603050405020304" pitchFamily="18" charset="0"/>
              </a:rPr>
              <a:t>Aims at the Heart of the Original” and turns the O “inside out”</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(4)	“The Effect of the Use Upon the </a:t>
            </a:r>
            <a:r>
              <a:rPr lang="en-US" sz="2400" u="sng" dirty="0">
                <a:latin typeface="Times New Roman" panose="02020603050405020304" pitchFamily="18" charset="0"/>
                <a:ea typeface="Times New Roman" panose="02020603050405020304" pitchFamily="18" charset="0"/>
              </a:rPr>
              <a:t>Potential</a:t>
            </a:r>
            <a:r>
              <a:rPr lang="en-US" sz="2400" dirty="0">
                <a:latin typeface="Times New Roman" panose="02020603050405020304" pitchFamily="18" charset="0"/>
                <a:ea typeface="Times New Roman" panose="02020603050405020304" pitchFamily="18" charset="0"/>
              </a:rPr>
              <a:t> Market for or Value of the Copyrighted Work” Court made a distinction between </a:t>
            </a:r>
            <a:r>
              <a:rPr lang="en-US" sz="2400" b="1" dirty="0">
                <a:latin typeface="Times New Roman" panose="02020603050405020304" pitchFamily="18" charset="0"/>
                <a:ea typeface="Times New Roman" panose="02020603050405020304" pitchFamily="18" charset="0"/>
              </a:rPr>
              <a:t>usurpation and suppression </a:t>
            </a:r>
            <a:r>
              <a:rPr lang="en-US" sz="2400" dirty="0">
                <a:latin typeface="Times New Roman" panose="02020603050405020304" pitchFamily="18" charset="0"/>
                <a:ea typeface="Times New Roman" panose="02020603050405020304" pitchFamily="18" charset="0"/>
              </a:rPr>
              <a:t>of demand, BUT found that there was a factual void in the record regarding the market impact for Derivative Rap Covers and remanded the case. </a:t>
            </a:r>
            <a:r>
              <a:rPr lang="en-US" sz="2400" b="1" dirty="0">
                <a:latin typeface="Times New Roman" panose="02020603050405020304" pitchFamily="18" charset="0"/>
                <a:ea typeface="Times New Roman" panose="02020603050405020304" pitchFamily="18" charset="0"/>
              </a:rPr>
              <a:t>Most </a:t>
            </a:r>
            <a:r>
              <a:rPr lang="en-US" sz="2400" b="1" dirty="0" err="1">
                <a:latin typeface="Times New Roman" panose="02020603050405020304" pitchFamily="18" charset="0"/>
                <a:ea typeface="Times New Roman" panose="02020603050405020304" pitchFamily="18" charset="0"/>
              </a:rPr>
              <a:t>Impt</a:t>
            </a:r>
            <a:r>
              <a:rPr lang="en-US" sz="2400" b="1" dirty="0">
                <a:latin typeface="Times New Roman" panose="02020603050405020304" pitchFamily="18" charset="0"/>
                <a:ea typeface="Times New Roman" panose="02020603050405020304" pitchFamily="18" charset="0"/>
              </a:rPr>
              <a:t>. Factor under the cases.</a:t>
            </a:r>
          </a:p>
        </p:txBody>
      </p:sp>
    </p:spTree>
    <p:extLst>
      <p:ext uri="{BB962C8B-B14F-4D97-AF65-F5344CB8AC3E}">
        <p14:creationId xmlns:p14="http://schemas.microsoft.com/office/powerpoint/2010/main" val="312926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0D9321-77E6-4947-9A63-8A7E1D0F0AB4}"/>
              </a:ext>
            </a:extLst>
          </p:cNvPr>
          <p:cNvSpPr/>
          <p:nvPr/>
        </p:nvSpPr>
        <p:spPr>
          <a:xfrm>
            <a:off x="148857" y="217508"/>
            <a:ext cx="11610753" cy="7617470"/>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400" b="1" i="1" u="sng" dirty="0">
                <a:latin typeface="Times New Roman" panose="02020603050405020304" pitchFamily="18" charset="0"/>
                <a:ea typeface="Times New Roman" panose="02020603050405020304" pitchFamily="18" charset="0"/>
              </a:rPr>
              <a:t>Sony v. Universal</a:t>
            </a:r>
            <a:r>
              <a:rPr lang="en-US" sz="2400" b="1" dirty="0">
                <a:latin typeface="Times New Roman" panose="02020603050405020304" pitchFamily="18" charset="0"/>
                <a:ea typeface="Times New Roman" panose="02020603050405020304" pitchFamily="18" charset="0"/>
              </a:rPr>
              <a:t> (1984)</a:t>
            </a:r>
            <a:r>
              <a:rPr lang="en-US" sz="2400" dirty="0">
                <a:latin typeface="Times New Roman" panose="02020603050405020304" pitchFamily="18" charset="0"/>
                <a:ea typeface="Times New Roman" panose="02020603050405020304" pitchFamily="18" charset="0"/>
              </a:rPr>
              <a:t>– Reversed 9</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Circuit 5/4 ruling (Brennan &amp; O’ Connor changed their votes so it went from 6-3 to affirm to 5-4 to reverse) where the court noted that Sony’s Betamax was:</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(1)	a copying technology;</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(2)	marketed for the purpose of time-shifting by consumers - </a:t>
            </a:r>
            <a:r>
              <a:rPr lang="en-US" sz="2400" u="sng" dirty="0">
                <a:latin typeface="Times New Roman" panose="02020603050405020304" pitchFamily="18" charset="0"/>
                <a:ea typeface="Times New Roman" panose="02020603050405020304" pitchFamily="18" charset="0"/>
              </a:rPr>
              <a:t>not a commercial use</a:t>
            </a:r>
            <a:r>
              <a:rPr lang="en-US" sz="2400" dirty="0">
                <a:latin typeface="Times New Roman" panose="02020603050405020304" pitchFamily="18" charset="0"/>
                <a:ea typeface="Times New Roman" panose="02020603050405020304" pitchFamily="18" charset="0"/>
              </a:rPr>
              <a:t>;</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(3)	minimal harm to the market;</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(4.)	Fair Use </a:t>
            </a:r>
            <a:r>
              <a:rPr lang="en-US" sz="2400" b="1" dirty="0">
                <a:latin typeface="Times New Roman" panose="02020603050405020304" pitchFamily="18" charset="0"/>
                <a:ea typeface="Times New Roman" panose="02020603050405020304" pitchFamily="18" charset="0"/>
              </a:rPr>
              <a:t>=&gt;</a:t>
            </a:r>
            <a:r>
              <a:rPr lang="en-US" sz="2400" dirty="0">
                <a:latin typeface="Times New Roman" panose="02020603050405020304" pitchFamily="18" charset="0"/>
                <a:ea typeface="Times New Roman" panose="02020603050405020304" pitchFamily="18" charset="0"/>
              </a:rPr>
              <a:t> Sony not guilty of Contributory Infringement. “</a:t>
            </a:r>
            <a:r>
              <a:rPr lang="en-US" sz="2400" b="1" dirty="0">
                <a:latin typeface="Times New Roman" panose="02020603050405020304" pitchFamily="18" charset="0"/>
                <a:ea typeface="Times New Roman" panose="02020603050405020304" pitchFamily="18" charset="0"/>
              </a:rPr>
              <a:t>Copying Technology just needs to be capable of Substantial Non-Infringing Uses.” </a:t>
            </a:r>
            <a:r>
              <a:rPr lang="en-US" sz="2400" u="sng" dirty="0">
                <a:latin typeface="Times New Roman" panose="02020603050405020304" pitchFamily="18" charset="0"/>
                <a:ea typeface="Times New Roman" panose="02020603050405020304" pitchFamily="18" charset="0"/>
              </a:rPr>
              <a:t>91% of files copyrighted (9% legal copying)</a:t>
            </a:r>
            <a:endParaRPr lang="en-US" sz="2400" dirty="0">
              <a:latin typeface="Times New Roman" panose="02020603050405020304" pitchFamily="18" charset="0"/>
              <a:ea typeface="Times New Roman" panose="02020603050405020304" pitchFamily="18" charset="0"/>
            </a:endParaRPr>
          </a:p>
          <a:p>
            <a:pPr marL="285750" marR="0" algn="just">
              <a:spcBef>
                <a:spcPts val="0"/>
              </a:spcBef>
              <a:spcAft>
                <a:spcPts val="0"/>
              </a:spcAft>
              <a:tabLst>
                <a:tab pos="-685800" algn="l"/>
                <a:tab pos="-457200" algn="l"/>
              </a:tabLst>
            </a:pPr>
            <a:r>
              <a:rPr lang="en-US" sz="21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Did </a:t>
            </a:r>
            <a:r>
              <a:rPr lang="en-US" sz="2100" b="1" dirty="0">
                <a:latin typeface="Times New Roman" panose="02020603050405020304" pitchFamily="18" charset="0"/>
                <a:ea typeface="Times New Roman" panose="02020603050405020304" pitchFamily="18" charset="0"/>
              </a:rPr>
              <a:t>Harper Row </a:t>
            </a:r>
            <a:r>
              <a:rPr lang="en-US" sz="2100" dirty="0">
                <a:latin typeface="Times New Roman" panose="02020603050405020304" pitchFamily="18" charset="0"/>
                <a:ea typeface="Times New Roman" panose="02020603050405020304" pitchFamily="18" charset="0"/>
              </a:rPr>
              <a:t>overrule Sony?</a:t>
            </a:r>
          </a:p>
          <a:p>
            <a:pPr marL="461963" algn="just">
              <a:tabLst>
                <a:tab pos="-685800" algn="l"/>
                <a:tab pos="-457200" algn="l"/>
              </a:tabLst>
            </a:pPr>
            <a:r>
              <a:rPr lang="en-US" sz="2100" dirty="0">
                <a:latin typeface="Times New Roman" panose="02020603050405020304" pitchFamily="18" charset="0"/>
                <a:ea typeface="Times New Roman" panose="02020603050405020304" pitchFamily="18" charset="0"/>
              </a:rPr>
              <a:t>No, </a:t>
            </a:r>
            <a:r>
              <a:rPr lang="en-US" sz="2100" b="1" dirty="0">
                <a:latin typeface="Times New Roman" panose="02020603050405020304" pitchFamily="18" charset="0"/>
                <a:ea typeface="Times New Roman" panose="02020603050405020304" pitchFamily="18" charset="0"/>
              </a:rPr>
              <a:t>Harper Row </a:t>
            </a:r>
            <a:r>
              <a:rPr lang="en-US" sz="2100" dirty="0">
                <a:latin typeface="Times New Roman" panose="02020603050405020304" pitchFamily="18" charset="0"/>
                <a:ea typeface="Times New Roman" panose="02020603050405020304" pitchFamily="18" charset="0"/>
              </a:rPr>
              <a:t>does narrow the fair use test, including infringement for unpublished works and limiting the “amount and substantiality factor”</a:t>
            </a:r>
          </a:p>
          <a:p>
            <a:pPr algn="just">
              <a:tabLst>
                <a:tab pos="-685800" algn="l"/>
                <a:tab pos="-457200" algn="l"/>
              </a:tabLst>
            </a:pPr>
            <a:endParaRPr lang="en-US" sz="21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Did </a:t>
            </a:r>
            <a:r>
              <a:rPr lang="en-US" sz="2100" b="1" dirty="0">
                <a:latin typeface="Times New Roman" panose="02020603050405020304" pitchFamily="18" charset="0"/>
                <a:ea typeface="Times New Roman" panose="02020603050405020304" pitchFamily="18" charset="0"/>
              </a:rPr>
              <a:t>Acuff-Rose</a:t>
            </a:r>
            <a:r>
              <a:rPr lang="en-US" sz="2100" dirty="0">
                <a:latin typeface="Times New Roman" panose="02020603050405020304" pitchFamily="18" charset="0"/>
                <a:ea typeface="Times New Roman" panose="02020603050405020304" pitchFamily="18" charset="0"/>
              </a:rPr>
              <a:t> overrule Sony? </a:t>
            </a:r>
          </a:p>
          <a:p>
            <a:pPr algn="just">
              <a:tabLst>
                <a:tab pos="-685800" algn="l"/>
                <a:tab pos="-457200" algn="l"/>
              </a:tabLst>
            </a:pPr>
            <a:r>
              <a:rPr lang="en-US" sz="2100" b="1" u="sng" dirty="0">
                <a:latin typeface="Times New Roman" panose="02020603050405020304" pitchFamily="18" charset="0"/>
                <a:ea typeface="Times New Roman" panose="02020603050405020304" pitchFamily="18" charset="0"/>
              </a:rPr>
              <a:t>Acuff-Rose</a:t>
            </a:r>
            <a:r>
              <a:rPr lang="en-US" sz="2100" dirty="0">
                <a:latin typeface="Times New Roman" panose="02020603050405020304" pitchFamily="18" charset="0"/>
                <a:ea typeface="Times New Roman" panose="02020603050405020304" pitchFamily="18" charset="0"/>
              </a:rPr>
              <a:t> says “No” – “Sony didn’t call for a hard evidentiary presumption”</a:t>
            </a:r>
          </a:p>
          <a:p>
            <a:pPr marL="914400" marR="0" indent="-457200" algn="just">
              <a:spcBef>
                <a:spcPts val="0"/>
              </a:spcBef>
              <a:spcAft>
                <a:spcPts val="0"/>
              </a:spcAft>
              <a:tabLst>
                <a:tab pos="-685800" algn="l"/>
                <a:tab pos="-457200" algn="l"/>
              </a:tabLst>
            </a:pPr>
            <a:r>
              <a:rPr lang="en-US" sz="2100" dirty="0">
                <a:latin typeface="Times New Roman" panose="02020603050405020304" pitchFamily="18" charset="0"/>
                <a:ea typeface="Times New Roman" panose="02020603050405020304" pitchFamily="18" charset="0"/>
              </a:rPr>
              <a:t>SCOTUS explained that the Court of Appeals erred on its interpretation of Sony that the “Commercial Nature” made 2 Live Crew’s use “Presumptively Unfair”.  </a:t>
            </a:r>
          </a:p>
          <a:p>
            <a:pPr marL="914400" marR="0" indent="-457200" algn="just">
              <a:spcBef>
                <a:spcPts val="0"/>
              </a:spcBef>
              <a:spcAft>
                <a:spcPts val="0"/>
              </a:spcAft>
              <a:tabLst>
                <a:tab pos="-685800" algn="l"/>
                <a:tab pos="-457200" algn="l"/>
              </a:tabLst>
            </a:pPr>
            <a:r>
              <a:rPr lang="en-US" sz="2100" dirty="0">
                <a:latin typeface="Times New Roman" panose="02020603050405020304" pitchFamily="18" charset="0"/>
                <a:ea typeface="Times New Roman" panose="02020603050405020304" pitchFamily="18" charset="0"/>
              </a:rPr>
              <a:t>However, the consensus is that </a:t>
            </a:r>
            <a:r>
              <a:rPr lang="en-US" sz="2100" u="sng" dirty="0">
                <a:latin typeface="Times New Roman" panose="02020603050405020304" pitchFamily="18" charset="0"/>
                <a:ea typeface="Times New Roman" panose="02020603050405020304" pitchFamily="18" charset="0"/>
              </a:rPr>
              <a:t>Acuff-Rose</a:t>
            </a:r>
            <a:r>
              <a:rPr lang="en-US" sz="2100" dirty="0">
                <a:latin typeface="Times New Roman" panose="02020603050405020304" pitchFamily="18" charset="0"/>
                <a:ea typeface="Times New Roman" panose="02020603050405020304" pitchFamily="18" charset="0"/>
              </a:rPr>
              <a:t> overruled Sony on that point.</a:t>
            </a:r>
          </a:p>
          <a:p>
            <a:pPr marL="914400" marR="0" indent="-457200" algn="just">
              <a:spcBef>
                <a:spcPts val="0"/>
              </a:spcBef>
              <a:spcAft>
                <a:spcPts val="0"/>
              </a:spcAft>
              <a:tabLst>
                <a:tab pos="-685800" algn="l"/>
                <a:tab pos="-457200" algn="l"/>
              </a:tabLst>
            </a:pPr>
            <a:endParaRPr lang="en-US" sz="21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100" dirty="0">
              <a:latin typeface="Times New Roman" panose="02020603050405020304" pitchFamily="18" charset="0"/>
              <a:ea typeface="Times New Roman" panose="02020603050405020304" pitchFamily="18" charset="0"/>
            </a:endParaRPr>
          </a:p>
          <a:p>
            <a:pPr marL="4763" marR="0" indent="-4763" algn="just">
              <a:spcBef>
                <a:spcPts val="0"/>
              </a:spcBef>
              <a:spcAft>
                <a:spcPts val="0"/>
              </a:spcAft>
              <a:tabLst>
                <a:tab pos="-685800" algn="l"/>
                <a:tab pos="-457200" algn="l"/>
              </a:tabLst>
            </a:pPr>
            <a:endParaRPr lang="en-US" sz="21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911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AF9FD-2167-43B5-BF09-059A848B22C6}"/>
              </a:ext>
            </a:extLst>
          </p:cNvPr>
          <p:cNvSpPr/>
          <p:nvPr/>
        </p:nvSpPr>
        <p:spPr>
          <a:xfrm>
            <a:off x="287080" y="374317"/>
            <a:ext cx="10717618" cy="5755422"/>
          </a:xfrm>
          <a:prstGeom prst="rect">
            <a:avLst/>
          </a:prstGeom>
        </p:spPr>
        <p:txBody>
          <a:bodyPr wrap="square">
            <a:spAutoFit/>
          </a:bodyPr>
          <a:lstStyle/>
          <a:p>
            <a:r>
              <a:rPr lang="en-US" sz="2300" b="1" i="1" u="sng" dirty="0"/>
              <a:t>A &amp; M Records v. Napster </a:t>
            </a:r>
            <a:r>
              <a:rPr lang="en-US" sz="2300" dirty="0"/>
              <a:t>(9th Circuit 2001) – Napster thought it had gotten around the MP3 problem </a:t>
            </a:r>
            <a:r>
              <a:rPr lang="en-US" sz="2300" b="1" dirty="0"/>
              <a:t>by not making copies itself but by </a:t>
            </a:r>
            <a:r>
              <a:rPr lang="en-US" sz="2300" dirty="0"/>
              <a:t>making the technology available to do so. However, the </a:t>
            </a:r>
            <a:r>
              <a:rPr lang="en-US" sz="2300" b="1" u="sng" dirty="0"/>
              <a:t>download requests were handled through Napster’s server,</a:t>
            </a:r>
            <a:r>
              <a:rPr lang="en-US" sz="2300" dirty="0"/>
              <a:t> </a:t>
            </a:r>
            <a:r>
              <a:rPr lang="en-US" sz="2300" b="1" dirty="0"/>
              <a:t>this </a:t>
            </a:r>
            <a:r>
              <a:rPr lang="en-US" sz="2300" b="1" u="sng" dirty="0"/>
              <a:t>involved the simultaneous distribution of Copyrighted Music</a:t>
            </a:r>
            <a:r>
              <a:rPr lang="en-US" sz="2300" dirty="0"/>
              <a:t> </a:t>
            </a:r>
            <a:r>
              <a:rPr lang="en-US" sz="2300" b="1" dirty="0"/>
              <a:t>to the general public</a:t>
            </a:r>
            <a:r>
              <a:rPr lang="en-US" sz="2300" dirty="0"/>
              <a:t>. The court did not find error in the District Court’s refusal to look at evidence that Napster actually increased the Plaintiff’s sales, analogizing this to the infringement by a film producer’s use of a song in a film. Basically, a Copyright owner has </a:t>
            </a:r>
            <a:r>
              <a:rPr lang="en-US" sz="2300" b="1" dirty="0"/>
              <a:t>the right to shoot himself in the foot. </a:t>
            </a:r>
            <a:r>
              <a:rPr lang="en-US" sz="2300" dirty="0"/>
              <a:t>Discussion of Secondary Liability, both vicarious and contributory.</a:t>
            </a:r>
          </a:p>
          <a:p>
            <a:endParaRPr lang="en-US" sz="2300" dirty="0"/>
          </a:p>
          <a:p>
            <a:r>
              <a:rPr lang="en-US" sz="2300" b="1" u="sng" dirty="0" err="1"/>
              <a:t>Fonovisa</a:t>
            </a:r>
            <a:r>
              <a:rPr lang="en-US" sz="2300" b="1" dirty="0"/>
              <a:t> Case </a:t>
            </a:r>
            <a:r>
              <a:rPr lang="en-US" sz="2300" dirty="0"/>
              <a:t>- Defendant cannot </a:t>
            </a:r>
            <a:r>
              <a:rPr lang="en-US" sz="2300" u="sng" dirty="0"/>
              <a:t>“knowingly avoid knowledge” </a:t>
            </a:r>
            <a:r>
              <a:rPr lang="en-US" sz="2300" dirty="0"/>
              <a:t>Sargent Shultz defense (willful ignorance)</a:t>
            </a:r>
          </a:p>
          <a:p>
            <a:endParaRPr lang="en-US" sz="2300" dirty="0"/>
          </a:p>
          <a:p>
            <a:r>
              <a:rPr lang="en-US" sz="2300" dirty="0"/>
              <a:t>Held that </a:t>
            </a:r>
            <a:r>
              <a:rPr lang="en-US" sz="2300" b="1" dirty="0"/>
              <a:t>Napster both vicariously liable and guilty of contributing </a:t>
            </a:r>
            <a:r>
              <a:rPr lang="en-US" sz="2300" dirty="0"/>
              <a:t>to infringement, but modified the injunction to require that Plaintiff provide notice to Napster of their works “Before Napster has the duty to disable access to the offending content.” (</a:t>
            </a:r>
            <a:r>
              <a:rPr lang="en-US" sz="2300" b="1" dirty="0"/>
              <a:t>Only 87% files Copyrighted vs. 91% for Sony</a:t>
            </a:r>
            <a:r>
              <a:rPr lang="en-US" sz="2300" dirty="0"/>
              <a:t>)</a:t>
            </a:r>
          </a:p>
        </p:txBody>
      </p:sp>
    </p:spTree>
    <p:extLst>
      <p:ext uri="{BB962C8B-B14F-4D97-AF65-F5344CB8AC3E}">
        <p14:creationId xmlns:p14="http://schemas.microsoft.com/office/powerpoint/2010/main" val="133687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5329D-F438-4C2D-B1AD-A2713DAFD2E7}"/>
              </a:ext>
            </a:extLst>
          </p:cNvPr>
          <p:cNvSpPr/>
          <p:nvPr/>
        </p:nvSpPr>
        <p:spPr>
          <a:xfrm>
            <a:off x="306572" y="56138"/>
            <a:ext cx="11578856" cy="5262979"/>
          </a:xfrm>
          <a:prstGeom prst="rect">
            <a:avLst/>
          </a:prstGeom>
        </p:spPr>
        <p:txBody>
          <a:bodyPr wrap="square">
            <a:spAutoFit/>
          </a:bodyPr>
          <a:lstStyle/>
          <a:p>
            <a:r>
              <a:rPr lang="en-US" sz="2200" i="1" u="sng" dirty="0"/>
              <a:t>MGM v. </a:t>
            </a:r>
            <a:r>
              <a:rPr lang="en-US" sz="2200" i="1" u="sng" dirty="0" err="1"/>
              <a:t>Grokster</a:t>
            </a:r>
            <a:r>
              <a:rPr lang="en-US" sz="2200" i="1" u="sng" dirty="0"/>
              <a:t> </a:t>
            </a:r>
            <a:r>
              <a:rPr lang="en-US" sz="2200" dirty="0"/>
              <a:t>(2005) - 3-3-3 Decision (S. Ct.)</a:t>
            </a:r>
          </a:p>
          <a:p>
            <a:r>
              <a:rPr lang="en-US" sz="2200" dirty="0"/>
              <a:t>Dealing with Second Generation Software, allowing that </a:t>
            </a:r>
            <a:r>
              <a:rPr lang="en-US" sz="2200" u="sng" dirty="0"/>
              <a:t>download requests NOT go through a central server </a:t>
            </a:r>
            <a:r>
              <a:rPr lang="en-US" sz="2200" dirty="0"/>
              <a:t>(Thought it solved the Napster problem). Court held that one who </a:t>
            </a:r>
            <a:r>
              <a:rPr lang="en-US" sz="2200" b="1" dirty="0"/>
              <a:t>distributed a device with the </a:t>
            </a:r>
            <a:r>
              <a:rPr lang="en-US" sz="2200" b="1" u="sng" dirty="0"/>
              <a:t>object of promoting its use to infringe Copyright</a:t>
            </a:r>
            <a:r>
              <a:rPr lang="en-US" sz="2200" b="1" dirty="0"/>
              <a:t> is liable for the infringement by Third Parties. Wrongful inducement C/A.</a:t>
            </a:r>
          </a:p>
          <a:p>
            <a:r>
              <a:rPr lang="en-US" sz="2200" dirty="0"/>
              <a:t>Court found that </a:t>
            </a:r>
            <a:r>
              <a:rPr lang="en-US" sz="2200" dirty="0" err="1"/>
              <a:t>Grokster</a:t>
            </a:r>
            <a:r>
              <a:rPr lang="en-US" sz="2200" dirty="0"/>
              <a:t>: </a:t>
            </a:r>
          </a:p>
          <a:p>
            <a:r>
              <a:rPr lang="en-US" sz="2000" dirty="0"/>
              <a:t>(1)	Wanted to benefit from Napster’s misfortunes;</a:t>
            </a:r>
          </a:p>
          <a:p>
            <a:r>
              <a:rPr lang="en-US" sz="2000" dirty="0"/>
              <a:t>(2) 	Stated goal was to “Get in Trouble with the Law” and</a:t>
            </a:r>
          </a:p>
          <a:p>
            <a:r>
              <a:rPr lang="en-US" sz="2000" dirty="0"/>
              <a:t>(3)	Principal object was downloading of Copyrighted works and took active steps to encourage it;</a:t>
            </a:r>
          </a:p>
          <a:p>
            <a:r>
              <a:rPr lang="en-US" sz="2000" dirty="0"/>
              <a:t>(4)	Did not attempt to develop filtering tools and </a:t>
            </a:r>
          </a:p>
          <a:p>
            <a:r>
              <a:rPr lang="en-US" sz="2000" dirty="0"/>
              <a:t>(5)	Business model “Profited” from infringement. Court found </a:t>
            </a:r>
            <a:r>
              <a:rPr lang="en-US" sz="2000" dirty="0" err="1"/>
              <a:t>Grokster</a:t>
            </a:r>
            <a:r>
              <a:rPr lang="en-US" sz="2000" dirty="0"/>
              <a:t> </a:t>
            </a:r>
            <a:r>
              <a:rPr lang="en-US" sz="2000" b="1" dirty="0"/>
              <a:t>contributorily liable, but did not reach the issue of </a:t>
            </a:r>
            <a:r>
              <a:rPr lang="en-US" sz="2000" b="1" u="sng" dirty="0"/>
              <a:t>vicarious liability</a:t>
            </a:r>
            <a:r>
              <a:rPr lang="en-US" sz="2000" dirty="0"/>
              <a:t>. Agreed that </a:t>
            </a:r>
            <a:r>
              <a:rPr lang="en-US" sz="2000" dirty="0" err="1"/>
              <a:t>Grokster</a:t>
            </a:r>
            <a:r>
              <a:rPr lang="en-US" sz="2000" dirty="0"/>
              <a:t> was a “</a:t>
            </a:r>
            <a:r>
              <a:rPr lang="en-US" sz="2000" b="1" dirty="0"/>
              <a:t>Bad Guy</a:t>
            </a:r>
            <a:r>
              <a:rPr lang="en-US" sz="2000" dirty="0"/>
              <a:t>”</a:t>
            </a:r>
          </a:p>
          <a:p>
            <a:endParaRPr lang="en-US" sz="2200" dirty="0"/>
          </a:p>
          <a:p>
            <a:r>
              <a:rPr lang="en-US" sz="2200" i="1" u="sng" dirty="0"/>
              <a:t>Lenz v. UMG </a:t>
            </a:r>
            <a:r>
              <a:rPr lang="en-US" sz="2200" dirty="0"/>
              <a:t>(9th Cir.) Dancing Baby case / Prince song. Held that copyright owners had to form a subjective belief that the use was not authorized, taking fair use into account.</a:t>
            </a:r>
          </a:p>
          <a:p>
            <a:endParaRPr lang="en-US" dirty="0"/>
          </a:p>
        </p:txBody>
      </p:sp>
    </p:spTree>
    <p:extLst>
      <p:ext uri="{BB962C8B-B14F-4D97-AF65-F5344CB8AC3E}">
        <p14:creationId xmlns:p14="http://schemas.microsoft.com/office/powerpoint/2010/main" val="3381562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3CB8C0-3145-49C9-B21C-4C43DC6CB472}"/>
              </a:ext>
            </a:extLst>
          </p:cNvPr>
          <p:cNvSpPr/>
          <p:nvPr/>
        </p:nvSpPr>
        <p:spPr>
          <a:xfrm>
            <a:off x="379229" y="393405"/>
            <a:ext cx="11919097" cy="3647152"/>
          </a:xfrm>
          <a:prstGeom prst="rect">
            <a:avLst/>
          </a:prstGeom>
        </p:spPr>
        <p:txBody>
          <a:bodyPr wrap="square">
            <a:spAutoFit/>
          </a:bodyPr>
          <a:lstStyle/>
          <a:p>
            <a:r>
              <a:rPr lang="en-US" sz="2100" i="1" u="sng" dirty="0"/>
              <a:t>Capital Records v. </a:t>
            </a:r>
            <a:r>
              <a:rPr lang="en-US" sz="2100" i="1" u="sng" dirty="0" err="1"/>
              <a:t>Redigi</a:t>
            </a:r>
            <a:r>
              <a:rPr lang="en-US" sz="2100" i="1" u="sng" dirty="0"/>
              <a:t> </a:t>
            </a:r>
            <a:r>
              <a:rPr lang="en-US" sz="2100" dirty="0"/>
              <a:t>(District Court) – Service that earns a fee from the re-selling of digital music violates copyright, where it reproduces the music in a new material object in order to provide this service.</a:t>
            </a:r>
          </a:p>
          <a:p>
            <a:endParaRPr lang="en-US" sz="2100" dirty="0"/>
          </a:p>
          <a:p>
            <a:r>
              <a:rPr lang="en-US" sz="2100" i="1" u="sng" dirty="0"/>
              <a:t>ABC v. AEREO </a:t>
            </a:r>
            <a:r>
              <a:rPr lang="en-US" sz="2100" dirty="0"/>
              <a:t>(S. Ct. 2015) – </a:t>
            </a:r>
            <a:r>
              <a:rPr lang="en-US" sz="2100" dirty="0" err="1"/>
              <a:t>Aereo’s</a:t>
            </a:r>
            <a:r>
              <a:rPr lang="en-US" sz="2100" dirty="0"/>
              <a:t> service of providing centralized servers, transcoders, and dime-sized antennas for the public held a violation of the public performance right. </a:t>
            </a:r>
            <a:r>
              <a:rPr lang="en-US" sz="2100" u="sng" dirty="0"/>
              <a:t>DUCK PROBLEM.</a:t>
            </a:r>
          </a:p>
          <a:p>
            <a:endParaRPr lang="en-US" sz="2100" dirty="0"/>
          </a:p>
          <a:p>
            <a:endParaRPr lang="en-US" sz="2100" dirty="0"/>
          </a:p>
          <a:p>
            <a:pPr marL="1371600" indent="-457200">
              <a:buAutoNum type="arabicParenBoth"/>
            </a:pPr>
            <a:r>
              <a:rPr lang="en-US" sz="2100" dirty="0"/>
              <a:t>NO INFRINGEMENT –  Sony - Campbell 	</a:t>
            </a:r>
          </a:p>
          <a:p>
            <a:pPr marL="1371600" indent="-457200">
              <a:buAutoNum type="arabicParenBoth"/>
            </a:pPr>
            <a:r>
              <a:rPr lang="en-US" sz="2100" dirty="0"/>
              <a:t>DIRECT INFRINGEMENT – </a:t>
            </a:r>
            <a:r>
              <a:rPr lang="en-US" sz="2100" dirty="0" err="1"/>
              <a:t>Redigi</a:t>
            </a:r>
            <a:r>
              <a:rPr lang="en-US" sz="2100" dirty="0"/>
              <a:t> – </a:t>
            </a:r>
            <a:r>
              <a:rPr lang="en-US" sz="2100" dirty="0" err="1"/>
              <a:t>Aereo</a:t>
            </a:r>
            <a:r>
              <a:rPr lang="en-US" sz="2100" dirty="0"/>
              <a:t> </a:t>
            </a:r>
          </a:p>
          <a:p>
            <a:r>
              <a:rPr lang="en-US" sz="2100" dirty="0"/>
              <a:t>	(3)   WRONGFUL INDUCEMENT ONLY – </a:t>
            </a:r>
            <a:r>
              <a:rPr lang="en-US" sz="2100" dirty="0" err="1"/>
              <a:t>Grokster</a:t>
            </a:r>
            <a:endParaRPr lang="en-US" sz="2100" dirty="0"/>
          </a:p>
          <a:p>
            <a:r>
              <a:rPr lang="en-US" sz="2100" dirty="0"/>
              <a:t>	(4)   CONTRIB. &amp; VICARIOUS – Napster – </a:t>
            </a:r>
            <a:r>
              <a:rPr lang="en-US" sz="2100" dirty="0" err="1"/>
              <a:t>Fonovisa</a:t>
            </a:r>
            <a:endParaRPr lang="en-US" sz="2100" dirty="0"/>
          </a:p>
        </p:txBody>
      </p:sp>
    </p:spTree>
    <p:extLst>
      <p:ext uri="{BB962C8B-B14F-4D97-AF65-F5344CB8AC3E}">
        <p14:creationId xmlns:p14="http://schemas.microsoft.com/office/powerpoint/2010/main" val="292229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DC3B2-B453-4F2F-A815-8FABDF958029}"/>
              </a:ext>
            </a:extLst>
          </p:cNvPr>
          <p:cNvSpPr/>
          <p:nvPr/>
        </p:nvSpPr>
        <p:spPr>
          <a:xfrm>
            <a:off x="329609" y="387628"/>
            <a:ext cx="11079126" cy="5940088"/>
          </a:xfrm>
          <a:prstGeom prst="rect">
            <a:avLst/>
          </a:prstGeom>
        </p:spPr>
        <p:txBody>
          <a:bodyPr wrap="square">
            <a:spAutoFit/>
          </a:bodyPr>
          <a:lstStyle/>
          <a:p>
            <a:pPr algn="just"/>
            <a:r>
              <a:rPr lang="en-US" sz="2000" b="1" dirty="0">
                <a:latin typeface="Times New Roman" panose="02020603050405020304" pitchFamily="18" charset="0"/>
                <a:ea typeface="Times New Roman" panose="02020603050405020304" pitchFamily="18" charset="0"/>
              </a:rPr>
              <a:t>Performance Rights in Songs</a:t>
            </a:r>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Traditionally, Copyright for Songs, which included the public performance of Music. No Copyright for recordings until 1971, but as of 1995 does exist for digital transmission.</a:t>
            </a:r>
          </a:p>
          <a:p>
            <a:pPr marL="457200" marR="0" algn="just">
              <a:spcBef>
                <a:spcPts val="0"/>
              </a:spcBef>
              <a:spcAft>
                <a:spcPts val="0"/>
              </a:spcAft>
            </a:pPr>
            <a:r>
              <a:rPr lang="en-US" sz="2000" dirty="0">
                <a:latin typeface="Times New Roman" panose="02020603050405020304" pitchFamily="18" charset="0"/>
                <a:ea typeface="Times New Roman" panose="02020603050405020304" pitchFamily="18" charset="0"/>
              </a:rPr>
              <a:t>(Digital Performance Rights in Sound Recordings)</a:t>
            </a:r>
          </a:p>
          <a:p>
            <a:pPr marL="4572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		ASCAP &amp; BMI – Music Cops – Collect money from venues, bands still responsible</a:t>
            </a:r>
          </a:p>
          <a:p>
            <a:pPr marL="4572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Payola Statute §508 of the Communications Act – EEE can’t accept money or other valuable consideration for Play. Payments must be disclosed before or after a song</a:t>
            </a:r>
          </a:p>
          <a:p>
            <a:pPr marL="4572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457200" marR="0" algn="just">
              <a:spcBef>
                <a:spcPts val="0"/>
              </a:spcBef>
              <a:spcAft>
                <a:spcPts val="0"/>
              </a:spcAft>
            </a:pPr>
            <a:r>
              <a:rPr lang="en-US" sz="2000" u="sng" dirty="0">
                <a:latin typeface="Times New Roman" panose="02020603050405020304" pitchFamily="18" charset="0"/>
                <a:ea typeface="Times New Roman" panose="02020603050405020304" pitchFamily="18" charset="0"/>
              </a:rPr>
              <a:t>Compulsory Mechanical License</a:t>
            </a:r>
            <a:r>
              <a:rPr lang="en-US" sz="2000" dirty="0">
                <a:latin typeface="Times New Roman" panose="02020603050405020304" pitchFamily="18" charset="0"/>
                <a:ea typeface="Times New Roman" panose="02020603050405020304" pitchFamily="18" charset="0"/>
              </a:rPr>
              <a:t> – 37 CFR §201.19</a:t>
            </a:r>
          </a:p>
          <a:p>
            <a:pPr marL="13716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(1)	Monthly Statements;</a:t>
            </a:r>
          </a:p>
          <a:p>
            <a:pPr marL="1371600" marR="0" indent="-457200" algn="just">
              <a:spcBef>
                <a:spcPts val="0"/>
              </a:spcBef>
              <a:spcAft>
                <a:spcPts val="0"/>
              </a:spcAft>
            </a:pPr>
            <a:r>
              <a:rPr lang="en-US" sz="2000" dirty="0">
                <a:latin typeface="Times New Roman" panose="02020603050405020304" pitchFamily="18" charset="0"/>
                <a:ea typeface="Times New Roman" panose="02020603050405020304" pitchFamily="18" charset="0"/>
              </a:rPr>
              <a:t>(2)	Annual Statements certified by CPA</a:t>
            </a:r>
          </a:p>
          <a:p>
            <a:pPr algn="just">
              <a:tabLst>
                <a:tab pos="-685800" algn="l"/>
                <a:tab pos="-457200" algn="l"/>
              </a:tabLst>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000" b="1" dirty="0">
                <a:latin typeface="Times New Roman" panose="02020603050405020304" pitchFamily="18" charset="0"/>
                <a:ea typeface="Times New Roman" panose="02020603050405020304" pitchFamily="18" charset="0"/>
              </a:rPr>
              <a:t>Digital Sampling</a:t>
            </a:r>
            <a:r>
              <a:rPr lang="en-US" sz="2000" dirty="0">
                <a:latin typeface="Times New Roman" panose="02020603050405020304" pitchFamily="18" charset="0"/>
                <a:ea typeface="Times New Roman" panose="02020603050405020304" pitchFamily="18" charset="0"/>
              </a:rPr>
              <a:t> - </a:t>
            </a:r>
            <a:r>
              <a:rPr lang="en-US" sz="2000" b="1" dirty="0">
                <a:latin typeface="Times New Roman" panose="02020603050405020304" pitchFamily="18" charset="0"/>
                <a:ea typeface="Times New Roman" panose="02020603050405020304" pitchFamily="18" charset="0"/>
              </a:rPr>
              <a:t>“Thou Shalt Not Steal” </a:t>
            </a:r>
            <a:r>
              <a:rPr lang="en-US" sz="2000" b="1" u="sng" dirty="0">
                <a:latin typeface="Times New Roman" panose="02020603050405020304" pitchFamily="18" charset="0"/>
                <a:ea typeface="Times New Roman" panose="02020603050405020304" pitchFamily="18" charset="0"/>
              </a:rPr>
              <a:t>Warner Bros. Case</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 Made a Criminal  Referral</a:t>
            </a:r>
          </a:p>
          <a:p>
            <a:pPr marL="9144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Jarvis v. A&amp;M Records</a:t>
            </a:r>
            <a:r>
              <a:rPr lang="en-US" sz="2000" dirty="0">
                <a:latin typeface="Times New Roman" panose="02020603050405020304" pitchFamily="18" charset="0"/>
                <a:ea typeface="Times New Roman" panose="02020603050405020304" pitchFamily="18" charset="0"/>
              </a:rPr>
              <a:t> - Sampling / “Fragmented Literal Similarity” – “Digital Copy”</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Literal Verbatim Similarity between the works</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Test for Substantial Similarity = “Response of the Ordinary Lay Person”</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Liability exists when the “Segment constitutes a substantial portion of the </a:t>
            </a:r>
            <a:r>
              <a:rPr lang="en-US" sz="2000" u="sng" dirty="0">
                <a:latin typeface="Times New Roman" panose="02020603050405020304" pitchFamily="18" charset="0"/>
                <a:ea typeface="Times New Roman" panose="02020603050405020304" pitchFamily="18" charset="0"/>
              </a:rPr>
              <a:t>Plaintiff’s </a:t>
            </a:r>
            <a:r>
              <a:rPr lang="en-US" sz="2000" dirty="0">
                <a:latin typeface="Times New Roman" panose="02020603050405020304" pitchFamily="18" charset="0"/>
                <a:ea typeface="Times New Roman" panose="02020603050405020304" pitchFamily="18" charset="0"/>
              </a:rPr>
              <a:t>Work.”</a:t>
            </a:r>
          </a:p>
        </p:txBody>
      </p:sp>
    </p:spTree>
    <p:extLst>
      <p:ext uri="{BB962C8B-B14F-4D97-AF65-F5344CB8AC3E}">
        <p14:creationId xmlns:p14="http://schemas.microsoft.com/office/powerpoint/2010/main" val="66087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B4331B-7EB2-4B15-86DF-87E66B3EF800}"/>
              </a:ext>
            </a:extLst>
          </p:cNvPr>
          <p:cNvSpPr/>
          <p:nvPr/>
        </p:nvSpPr>
        <p:spPr>
          <a:xfrm>
            <a:off x="95693" y="151179"/>
            <a:ext cx="11727712" cy="5016758"/>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Copyright Ownership </a:t>
            </a:r>
            <a:r>
              <a:rPr lang="en-US" sz="2000" dirty="0">
                <a:latin typeface="Times New Roman" panose="02020603050405020304" pitchFamily="18" charset="0"/>
                <a:ea typeface="Times New Roman" panose="02020603050405020304" pitchFamily="18" charset="0"/>
              </a:rPr>
              <a:t>– Author = Owner</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(A)	Works for Hire = E-EE of Company or Independent Contractor Agreement with non-EEE must be in writing. </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Community for Creative Non-Violence v. Reid</a:t>
            </a:r>
            <a:r>
              <a:rPr lang="en-US" sz="2000" dirty="0">
                <a:latin typeface="Times New Roman" panose="02020603050405020304" pitchFamily="18" charset="0"/>
                <a:ea typeface="Times New Roman" panose="02020603050405020304" pitchFamily="18" charset="0"/>
              </a:rPr>
              <a:t> – Sculpture Case – Where Artist claimed ownership even though no written agreement with the Plaintiff, which commissioned it. Court held NOT a work made for hire under §101(2). </a:t>
            </a:r>
          </a:p>
          <a:p>
            <a:pPr marL="914400" marR="0" indent="-457200" algn="just">
              <a:spcBef>
                <a:spcPts val="0"/>
              </a:spcBef>
              <a:spcAft>
                <a:spcPts val="0"/>
              </a:spcAft>
              <a:tabLst>
                <a:tab pos="-685800" algn="l"/>
                <a:tab pos="-457200" algn="l"/>
              </a:tabLst>
            </a:pPr>
            <a:endParaRPr lang="en-US" sz="2000"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u="sng" dirty="0">
                <a:latin typeface="Times New Roman" panose="02020603050405020304" pitchFamily="18" charset="0"/>
                <a:ea typeface="Times New Roman" panose="02020603050405020304" pitchFamily="18" charset="0"/>
              </a:rPr>
              <a:t>Court applied Common Law to determine </a:t>
            </a:r>
            <a:r>
              <a:rPr lang="en-US" sz="2000" dirty="0">
                <a:latin typeface="Times New Roman" panose="02020603050405020304" pitchFamily="18" charset="0"/>
                <a:ea typeface="Times New Roman" panose="02020603050405020304" pitchFamily="18" charset="0"/>
              </a:rPr>
              <a:t>whether Defendant is an E-EE. Court held that Defendant not an E-EE and remanded the case to determine whether Plaintiff qualified as a </a:t>
            </a:r>
            <a:r>
              <a:rPr lang="en-US" sz="2000" b="1" dirty="0">
                <a:latin typeface="Times New Roman" panose="02020603050405020304" pitchFamily="18" charset="0"/>
                <a:ea typeface="Times New Roman" panose="02020603050405020304" pitchFamily="18" charset="0"/>
              </a:rPr>
              <a:t>Co-Author</a:t>
            </a:r>
            <a:r>
              <a:rPr lang="en-US" sz="2000" dirty="0">
                <a:latin typeface="Times New Roman" panose="02020603050405020304" pitchFamily="18" charset="0"/>
                <a:ea typeface="Times New Roman" panose="02020603050405020304" pitchFamily="18" charset="0"/>
              </a:rPr>
              <a:t>. </a:t>
            </a:r>
            <a:r>
              <a:rPr lang="en-US" sz="2000" u="sng" dirty="0">
                <a:latin typeface="Times New Roman" panose="02020603050405020304" pitchFamily="18" charset="0"/>
                <a:ea typeface="Times New Roman" panose="02020603050405020304" pitchFamily="18" charset="0"/>
              </a:rPr>
              <a:t>Settled with Consent Judgment</a:t>
            </a:r>
            <a:r>
              <a:rPr lang="en-US" sz="2000" dirty="0">
                <a:latin typeface="Times New Roman" panose="02020603050405020304" pitchFamily="18" charset="0"/>
                <a:ea typeface="Times New Roman" panose="02020603050405020304" pitchFamily="18" charset="0"/>
              </a:rPr>
              <a:t>.</a:t>
            </a: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Casebook also referenced the </a:t>
            </a:r>
            <a:r>
              <a:rPr lang="en-US" sz="2000" i="1" u="sng" dirty="0" err="1">
                <a:latin typeface="Times New Roman" panose="02020603050405020304" pitchFamily="18" charset="0"/>
                <a:ea typeface="Times New Roman" panose="02020603050405020304" pitchFamily="18" charset="0"/>
              </a:rPr>
              <a:t>Aymes</a:t>
            </a:r>
            <a:r>
              <a:rPr lang="en-US" sz="2000" dirty="0">
                <a:latin typeface="Times New Roman" panose="02020603050405020304" pitchFamily="18" charset="0"/>
                <a:ea typeface="Times New Roman" panose="02020603050405020304" pitchFamily="18" charset="0"/>
              </a:rPr>
              <a:t> Case which held that how a company treats a person </a:t>
            </a:r>
            <a:r>
              <a:rPr lang="en-US" sz="2000" i="1" dirty="0">
                <a:latin typeface="Times New Roman" panose="02020603050405020304" pitchFamily="18" charset="0"/>
                <a:ea typeface="Times New Roman" panose="02020603050405020304" pitchFamily="18" charset="0"/>
              </a:rPr>
              <a:t>vis-a-vis</a:t>
            </a:r>
            <a:r>
              <a:rPr lang="en-US" sz="2000" dirty="0">
                <a:latin typeface="Times New Roman" panose="02020603050405020304" pitchFamily="18" charset="0"/>
                <a:ea typeface="Times New Roman" panose="02020603050405020304" pitchFamily="18" charset="0"/>
              </a:rPr>
              <a:t> emp. </a:t>
            </a:r>
            <a:r>
              <a:rPr lang="en-US" sz="2000" b="1" dirty="0">
                <a:latin typeface="Times New Roman" panose="02020603050405020304" pitchFamily="18" charset="0"/>
                <a:ea typeface="Times New Roman" panose="02020603050405020304" pitchFamily="18" charset="0"/>
              </a:rPr>
              <a:t>fringe benefits </a:t>
            </a:r>
            <a:r>
              <a:rPr lang="en-US" sz="2000" dirty="0">
                <a:latin typeface="Times New Roman" panose="02020603050405020304" pitchFamily="18" charset="0"/>
                <a:ea typeface="Times New Roman" panose="02020603050405020304" pitchFamily="18" charset="0"/>
              </a:rPr>
              <a:t>is a very important factor. In </a:t>
            </a:r>
            <a:r>
              <a:rPr lang="en-US" sz="2000" b="1" dirty="0">
                <a:latin typeface="Times New Roman" panose="02020603050405020304" pitchFamily="18" charset="0"/>
                <a:ea typeface="Times New Roman" panose="02020603050405020304" pitchFamily="18" charset="0"/>
              </a:rPr>
              <a:t>every</a:t>
            </a:r>
            <a:r>
              <a:rPr lang="en-US" sz="2000" dirty="0">
                <a:latin typeface="Times New Roman" panose="02020603050405020304" pitchFamily="18" charset="0"/>
                <a:ea typeface="Times New Roman" panose="02020603050405020304" pitchFamily="18" charset="0"/>
              </a:rPr>
              <a:t> case where</a:t>
            </a:r>
            <a:r>
              <a:rPr lang="en-US" sz="2000" b="1" dirty="0">
                <a:latin typeface="Times New Roman" panose="02020603050405020304" pitchFamily="18" charset="0"/>
                <a:ea typeface="Times New Roman" panose="02020603050405020304" pitchFamily="18" charset="0"/>
              </a:rPr>
              <a:t> no </a:t>
            </a:r>
            <a:r>
              <a:rPr lang="en-US" sz="2000" dirty="0">
                <a:latin typeface="Times New Roman" panose="02020603050405020304" pitchFamily="18" charset="0"/>
                <a:ea typeface="Times New Roman" panose="02020603050405020304" pitchFamily="18" charset="0"/>
              </a:rPr>
              <a:t>SS taxes or benefits paid by the Company, the person found to be Independent. Contractor. </a:t>
            </a:r>
            <a:r>
              <a:rPr lang="en-US" sz="2000" u="sng" dirty="0">
                <a:latin typeface="Times New Roman" panose="02020603050405020304" pitchFamily="18" charset="0"/>
                <a:ea typeface="Times New Roman" panose="02020603050405020304" pitchFamily="18" charset="0"/>
              </a:rPr>
              <a:t>NOT</a:t>
            </a:r>
            <a:r>
              <a:rPr lang="en-US" sz="2000" dirty="0">
                <a:latin typeface="Times New Roman" panose="02020603050405020304" pitchFamily="18" charset="0"/>
                <a:ea typeface="Times New Roman" panose="02020603050405020304" pitchFamily="18" charset="0"/>
              </a:rPr>
              <a:t> the sole factor to be considered, but very important.</a:t>
            </a:r>
          </a:p>
        </p:txBody>
      </p:sp>
    </p:spTree>
    <p:extLst>
      <p:ext uri="{BB962C8B-B14F-4D97-AF65-F5344CB8AC3E}">
        <p14:creationId xmlns:p14="http://schemas.microsoft.com/office/powerpoint/2010/main" val="3975650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27BC9-46B5-4431-ACA9-1710CBA94D0F}"/>
              </a:ext>
            </a:extLst>
          </p:cNvPr>
          <p:cNvSpPr/>
          <p:nvPr/>
        </p:nvSpPr>
        <p:spPr>
          <a:xfrm>
            <a:off x="156665" y="141636"/>
            <a:ext cx="11153553" cy="4493538"/>
          </a:xfrm>
          <a:prstGeom prst="rect">
            <a:avLst/>
          </a:prstGeom>
        </p:spPr>
        <p:txBody>
          <a:bodyPr wrap="square">
            <a:spAutoFit/>
          </a:bodyPr>
          <a:lstStyle/>
          <a:p>
            <a:r>
              <a:rPr lang="en-US" sz="2200" dirty="0"/>
              <a:t>(B)	Joint Authorship – Joint work defined in §101 – A work prepared by 2 or more Authors with the </a:t>
            </a:r>
            <a:r>
              <a:rPr lang="en-US" sz="2200" u="sng" dirty="0"/>
              <a:t>intention</a:t>
            </a:r>
            <a:r>
              <a:rPr lang="en-US" sz="2200" dirty="0"/>
              <a:t> that their contributions be merged into inseparable or interdependent parts of a unitary whole.” </a:t>
            </a:r>
            <a:r>
              <a:rPr lang="en-US" sz="2200" b="1" dirty="0"/>
              <a:t>Both contributions must be Copyrightable</a:t>
            </a:r>
            <a:r>
              <a:rPr lang="en-US" sz="2200" dirty="0"/>
              <a:t>. Must be mutual intent of Joint Authorship.	</a:t>
            </a:r>
          </a:p>
          <a:p>
            <a:r>
              <a:rPr lang="en-US" sz="2200" dirty="0"/>
              <a:t>	Contract can determine Ownership</a:t>
            </a:r>
          </a:p>
          <a:p>
            <a:endParaRPr lang="en-US" sz="2200" dirty="0"/>
          </a:p>
          <a:p>
            <a:r>
              <a:rPr lang="en-US" sz="2200" b="1" dirty="0"/>
              <a:t>Copyright Licensing </a:t>
            </a:r>
            <a:r>
              <a:rPr lang="en-US" sz="2200" dirty="0"/>
              <a:t>– §204 requires a written agreement for transfers and </a:t>
            </a:r>
            <a:r>
              <a:rPr lang="en-US" sz="2200" b="1" dirty="0"/>
              <a:t>exclusive</a:t>
            </a:r>
            <a:r>
              <a:rPr lang="en-US" sz="2200" dirty="0"/>
              <a:t> licenses. NOT non-exclusive licenses, which can be oral.</a:t>
            </a:r>
            <a:endParaRPr lang="en-US" sz="2200" i="1" u="sng" dirty="0"/>
          </a:p>
          <a:p>
            <a:endParaRPr lang="en-US" sz="2200" i="1" u="sng" dirty="0"/>
          </a:p>
          <a:p>
            <a:endParaRPr lang="en-US" sz="2200" i="1" u="sng" dirty="0"/>
          </a:p>
          <a:p>
            <a:r>
              <a:rPr lang="en-US" sz="2200" i="1" u="sng" dirty="0"/>
              <a:t>Cohen d/b/a Bizarre Music v. Paramount </a:t>
            </a:r>
            <a:r>
              <a:rPr lang="en-US" sz="2200" dirty="0"/>
              <a:t>(p. 483) – Synchronization license granted for movies, </a:t>
            </a:r>
            <a:r>
              <a:rPr lang="en-US" sz="2200" u="sng" dirty="0"/>
              <a:t>but not video cassettes.</a:t>
            </a:r>
            <a:r>
              <a:rPr lang="en-US" sz="2200" dirty="0"/>
              <a:t> Court applied the Contract language and reversed </a:t>
            </a:r>
          </a:p>
          <a:p>
            <a:r>
              <a:rPr lang="en-US" sz="2200" dirty="0"/>
              <a:t>Summary Judgment for the Defendant Typical Contracts Cover Future Uses and New Media.</a:t>
            </a:r>
          </a:p>
        </p:txBody>
      </p:sp>
    </p:spTree>
    <p:extLst>
      <p:ext uri="{BB962C8B-B14F-4D97-AF65-F5344CB8AC3E}">
        <p14:creationId xmlns:p14="http://schemas.microsoft.com/office/powerpoint/2010/main" val="3728407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366C54-31BE-46BF-A0C0-4298A3C74392}"/>
              </a:ext>
            </a:extLst>
          </p:cNvPr>
          <p:cNvSpPr/>
          <p:nvPr/>
        </p:nvSpPr>
        <p:spPr>
          <a:xfrm>
            <a:off x="598967" y="117693"/>
            <a:ext cx="10632558" cy="8063746"/>
          </a:xfrm>
          <a:prstGeom prst="rect">
            <a:avLst/>
          </a:prstGeom>
        </p:spPr>
        <p:txBody>
          <a:bodyPr wrap="square">
            <a:spAutoFit/>
          </a:bodyPr>
          <a:lstStyle/>
          <a:p>
            <a:r>
              <a:rPr lang="en-US" sz="2000" dirty="0"/>
              <a:t>Copyright Term Law Changed in 1998, Life plus 70 years or 95 years for Corporations</a:t>
            </a:r>
          </a:p>
          <a:p>
            <a:r>
              <a:rPr lang="en-US" sz="2000" dirty="0"/>
              <a:t>Challenged in </a:t>
            </a:r>
            <a:r>
              <a:rPr lang="en-US" sz="2000" i="1" u="sng" dirty="0"/>
              <a:t>Eldred v. Ashcroft </a:t>
            </a:r>
            <a:r>
              <a:rPr lang="en-US" sz="2000" dirty="0"/>
              <a:t>as violating the “Limited Time” phrase of Art 1, Section 8, Clause 8.   Supreme Court held that the change was necessary in order to give American Copyright Holders the same duration as Authors in the European Union, over vigorous dissents that there was no rational basis for this change.</a:t>
            </a:r>
          </a:p>
          <a:p>
            <a:pPr marL="457200" marR="0" indent="-457200" algn="just">
              <a:spcBef>
                <a:spcPts val="0"/>
              </a:spcBef>
              <a:spcAft>
                <a:spcPts val="0"/>
              </a:spcAft>
              <a:tabLst>
                <a:tab pos="-685800" algn="l"/>
                <a:tab pos="-457200" algn="l"/>
              </a:tabLst>
            </a:pPr>
            <a:endParaRPr lang="en-US" sz="23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Enforcing Copyright</a:t>
            </a:r>
            <a:r>
              <a:rPr lang="en-US" sz="2000" dirty="0">
                <a:latin typeface="Times New Roman" panose="02020603050405020304" pitchFamily="18" charset="0"/>
                <a:ea typeface="Times New Roman" panose="02020603050405020304" pitchFamily="18" charset="0"/>
              </a:rPr>
              <a:t> – Lawsuits for damages, impoundment, injunctive relief, and  attorneys’  fees</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(A)	Damages</a:t>
            </a:r>
          </a:p>
          <a:p>
            <a:pPr marL="457200" marR="0" indent="-457200" algn="just">
              <a:spcBef>
                <a:spcPts val="0"/>
              </a:spcBef>
              <a:spcAft>
                <a:spcPts val="0"/>
              </a:spcAft>
              <a:tabLst>
                <a:tab pos="-685800" algn="l"/>
                <a:tab pos="-457200" algn="l"/>
              </a:tabLs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i="1" u="sng" dirty="0" err="1">
                <a:latin typeface="Times New Roman" panose="02020603050405020304" pitchFamily="18" charset="0"/>
                <a:ea typeface="Times New Roman" panose="02020603050405020304" pitchFamily="18" charset="0"/>
              </a:rPr>
              <a:t>Gaste</a:t>
            </a:r>
            <a:r>
              <a:rPr lang="en-US" sz="2000" i="1" u="sng" dirty="0">
                <a:latin typeface="Times New Roman" panose="02020603050405020304" pitchFamily="18" charset="0"/>
                <a:ea typeface="Times New Roman" panose="02020603050405020304" pitchFamily="18" charset="0"/>
              </a:rPr>
              <a:t> v. Morris </a:t>
            </a:r>
            <a:r>
              <a:rPr lang="en-US" sz="2000" i="1" u="sng" dirty="0" err="1">
                <a:latin typeface="Times New Roman" panose="02020603050405020304" pitchFamily="18" charset="0"/>
                <a:ea typeface="Times New Roman" panose="02020603050405020304" pitchFamily="18" charset="0"/>
              </a:rPr>
              <a:t>Kaiserman</a:t>
            </a:r>
            <a:r>
              <a:rPr lang="en-US" sz="2000" dirty="0">
                <a:latin typeface="Times New Roman" panose="02020603050405020304" pitchFamily="18" charset="0"/>
                <a:ea typeface="Times New Roman" panose="02020603050405020304" pitchFamily="18" charset="0"/>
              </a:rPr>
              <a:t> Case (P. 511) </a:t>
            </a:r>
            <a:r>
              <a:rPr lang="en-US" sz="2000" b="1" dirty="0">
                <a:latin typeface="Times New Roman" panose="02020603050405020304" pitchFamily="18" charset="0"/>
                <a:ea typeface="Times New Roman" panose="02020603050405020304" pitchFamily="18" charset="0"/>
              </a:rPr>
              <a:t>“Feelings” </a:t>
            </a:r>
            <a:r>
              <a:rPr lang="en-US" sz="2000" dirty="0">
                <a:latin typeface="Times New Roman" panose="02020603050405020304" pitchFamily="18" charset="0"/>
                <a:ea typeface="Times New Roman" panose="02020603050405020304" pitchFamily="18" charset="0"/>
              </a:rPr>
              <a:t>Case – Court affirmed a jury award for $403k, substantially larger than the $15K revenues earned by the song in 25 years, based on the </a:t>
            </a:r>
            <a:r>
              <a:rPr lang="en-US" sz="2000" u="sng" dirty="0">
                <a:latin typeface="Times New Roman" panose="02020603050405020304" pitchFamily="18" charset="0"/>
                <a:ea typeface="Times New Roman" panose="02020603050405020304" pitchFamily="18" charset="0"/>
              </a:rPr>
              <a:t>Defendant’s</a:t>
            </a:r>
            <a:r>
              <a:rPr lang="en-US" sz="2000" dirty="0">
                <a:latin typeface="Times New Roman" panose="02020603050405020304" pitchFamily="18" charset="0"/>
                <a:ea typeface="Times New Roman" panose="02020603050405020304" pitchFamily="18" charset="0"/>
              </a:rPr>
              <a:t> revenues.</a:t>
            </a: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Apportioned the income and only took a 12% deduction for the Defendant’s contribution to the lyrics vs. 25% deduction in </a:t>
            </a:r>
            <a:r>
              <a:rPr lang="en-US" sz="2000" i="1" u="sng" dirty="0" err="1">
                <a:latin typeface="Times New Roman" panose="02020603050405020304" pitchFamily="18" charset="0"/>
                <a:ea typeface="Times New Roman" panose="02020603050405020304" pitchFamily="18" charset="0"/>
              </a:rPr>
              <a:t>Harrisongs</a:t>
            </a: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(B)	</a:t>
            </a:r>
            <a:r>
              <a:rPr lang="en-US" sz="2000" b="1" dirty="0">
                <a:latin typeface="Times New Roman" panose="02020603050405020304" pitchFamily="18" charset="0"/>
                <a:ea typeface="Times New Roman" panose="02020603050405020304" pitchFamily="18" charset="0"/>
              </a:rPr>
              <a:t>Attorneys’ Fees </a:t>
            </a:r>
            <a:r>
              <a:rPr lang="en-US" sz="2000" dirty="0">
                <a:latin typeface="Times New Roman" panose="02020603050405020304" pitchFamily="18" charset="0"/>
                <a:ea typeface="Times New Roman" panose="02020603050405020304" pitchFamily="18" charset="0"/>
              </a:rPr>
              <a:t>– Also allowed to the prevailing Plaintiff or Defendant - Discretionary </a:t>
            </a:r>
            <a:r>
              <a:rPr lang="en-US" sz="2000" i="1" dirty="0" err="1">
                <a:latin typeface="Times New Roman" panose="02020603050405020304" pitchFamily="18" charset="0"/>
                <a:ea typeface="Times New Roman" panose="02020603050405020304" pitchFamily="18" charset="0"/>
              </a:rPr>
              <a:t>Fogerty</a:t>
            </a:r>
            <a:r>
              <a:rPr lang="en-US" sz="2000" i="1" dirty="0">
                <a:latin typeface="Times New Roman" panose="02020603050405020304" pitchFamily="18" charset="0"/>
                <a:ea typeface="Times New Roman" panose="02020603050405020304" pitchFamily="18" charset="0"/>
              </a:rPr>
              <a:t> v. Fantasy</a:t>
            </a:r>
            <a:r>
              <a:rPr lang="en-US" sz="2000" dirty="0">
                <a:latin typeface="Times New Roman" panose="02020603050405020304" pitchFamily="18" charset="0"/>
                <a:ea typeface="Times New Roman" panose="02020603050405020304" pitchFamily="18" charset="0"/>
              </a:rPr>
              <a:t> (P.516)- </a:t>
            </a:r>
            <a:r>
              <a:rPr lang="en-US" sz="2000" dirty="0" err="1">
                <a:latin typeface="Times New Roman" panose="02020603050405020304" pitchFamily="18" charset="0"/>
                <a:ea typeface="Times New Roman" panose="02020603050405020304" pitchFamily="18" charset="0"/>
              </a:rPr>
              <a:t>Fogerty</a:t>
            </a:r>
            <a:r>
              <a:rPr lang="en-US" sz="2000" dirty="0">
                <a:latin typeface="Times New Roman" panose="02020603050405020304" pitchFamily="18" charset="0"/>
                <a:ea typeface="Times New Roman" panose="02020603050405020304" pitchFamily="18" charset="0"/>
              </a:rPr>
              <a:t> accused of infringing his own song, prevailed, and was awarded attorneys fees under §505, even though the same language was held not to support attorneys fees for defendants in civil rights cases.</a:t>
            </a:r>
            <a:endParaRPr lang="en-US" sz="23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3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3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300" i="1" u="sng"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300" dirty="0">
                <a:latin typeface="Times New Roman" panose="02020603050405020304" pitchFamily="18" charset="0"/>
                <a:ea typeface="Times New Roman" panose="02020603050405020304" pitchFamily="18" charset="0"/>
              </a:rPr>
              <a:t> </a:t>
            </a:r>
          </a:p>
          <a:p>
            <a:pPr>
              <a:tabLst>
                <a:tab pos="-685800" algn="l"/>
                <a:tab pos="-457200" algn="l"/>
              </a:tabLst>
            </a:pP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094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483B6-BCC9-4F67-81E3-341F551F6BF4}"/>
              </a:ext>
            </a:extLst>
          </p:cNvPr>
          <p:cNvSpPr/>
          <p:nvPr/>
        </p:nvSpPr>
        <p:spPr>
          <a:xfrm>
            <a:off x="0" y="279644"/>
            <a:ext cx="11865935" cy="6447919"/>
          </a:xfrm>
          <a:prstGeom prst="rect">
            <a:avLst/>
          </a:prstGeom>
        </p:spPr>
        <p:txBody>
          <a:bodyPr wrap="square">
            <a:spAutoFit/>
          </a:bodyPr>
          <a:lstStyle/>
          <a:p>
            <a:pPr marL="457200" marR="0" indent="-457200" algn="just">
              <a:spcBef>
                <a:spcPts val="0"/>
              </a:spcBef>
              <a:spcAft>
                <a:spcPts val="0"/>
              </a:spcAft>
            </a:pPr>
            <a:r>
              <a:rPr lang="en-US" sz="1900" b="1" dirty="0">
                <a:latin typeface="Times New Roman" panose="02020603050405020304" pitchFamily="18" charset="0"/>
                <a:ea typeface="Times New Roman" panose="02020603050405020304" pitchFamily="18" charset="0"/>
              </a:rPr>
              <a:t>(A)	Artistic Credit </a:t>
            </a:r>
            <a:r>
              <a:rPr lang="en-US" sz="1900" dirty="0">
                <a:latin typeface="Times New Roman" panose="02020603050405020304" pitchFamily="18" charset="0"/>
                <a:ea typeface="Times New Roman" panose="02020603050405020304" pitchFamily="18" charset="0"/>
              </a:rPr>
              <a:t>- Starts with Unfair Competition(Umbrella Term) and the Lanham Act §43(a) USC §1125 which provides protection for Authors and Artists to receive proper credit for their work.</a:t>
            </a:r>
          </a:p>
          <a:p>
            <a:pPr algn="just">
              <a:tabLst>
                <a:tab pos="-685800" algn="l"/>
                <a:tab pos="-457200" algn="l"/>
              </a:tabLst>
            </a:pPr>
            <a:r>
              <a:rPr lang="en-US" sz="1900" i="1" dirty="0">
                <a:latin typeface="Times New Roman" panose="02020603050405020304" pitchFamily="18" charset="0"/>
                <a:ea typeface="Times New Roman" panose="02020603050405020304" pitchFamily="18" charset="0"/>
              </a:rPr>
              <a:t> </a:t>
            </a:r>
            <a:endParaRPr lang="en-US" sz="19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1900" i="1" u="sng" dirty="0">
                <a:latin typeface="Times New Roman" panose="02020603050405020304" pitchFamily="18" charset="0"/>
                <a:ea typeface="Times New Roman" panose="02020603050405020304" pitchFamily="18" charset="0"/>
              </a:rPr>
              <a:t>Smith v. Montoro</a:t>
            </a:r>
            <a:r>
              <a:rPr lang="en-US" sz="1900" dirty="0">
                <a:latin typeface="Times New Roman" panose="02020603050405020304" pitchFamily="18" charset="0"/>
                <a:ea typeface="Times New Roman" panose="02020603050405020304" pitchFamily="18" charset="0"/>
              </a:rPr>
              <a:t> – Actor’s name was removed from screen credits and credit given to another actor. Court held this to be “Reverse Passing Off” and a violation of the Lanham Act.</a:t>
            </a:r>
          </a:p>
          <a:p>
            <a:pPr marL="914400" marR="0" indent="-457200" algn="just">
              <a:spcBef>
                <a:spcPts val="0"/>
              </a:spcBef>
              <a:spcAft>
                <a:spcPts val="0"/>
              </a:spcAft>
              <a:tabLst>
                <a:tab pos="-685800" algn="l"/>
                <a:tab pos="-457200" algn="l"/>
              </a:tabLst>
            </a:pPr>
            <a:r>
              <a:rPr lang="en-US" sz="1900" dirty="0">
                <a:latin typeface="Times New Roman" panose="02020603050405020304" pitchFamily="18" charset="0"/>
                <a:ea typeface="Times New Roman" panose="02020603050405020304" pitchFamily="18" charset="0"/>
              </a:rPr>
              <a:t>	Court discussed the different ways that passing off can occur</a:t>
            </a:r>
          </a:p>
          <a:p>
            <a:pPr marL="1371600" marR="0" indent="-457200" algn="just">
              <a:spcBef>
                <a:spcPts val="0"/>
              </a:spcBef>
              <a:spcAft>
                <a:spcPts val="0"/>
              </a:spcAft>
              <a:tabLst>
                <a:tab pos="-685800" algn="l"/>
                <a:tab pos="-457200" algn="l"/>
              </a:tabLst>
            </a:pPr>
            <a:r>
              <a:rPr lang="en-US" sz="1900" dirty="0">
                <a:latin typeface="Times New Roman" panose="02020603050405020304" pitchFamily="18" charset="0"/>
                <a:ea typeface="Times New Roman" panose="02020603050405020304" pitchFamily="18" charset="0"/>
              </a:rPr>
              <a:t>IRONY – Even though it is stated policy of Trademark Law to avoid consumer confusion, consumers don’t have standing.</a:t>
            </a:r>
          </a:p>
          <a:p>
            <a:pPr marL="2286000" marR="0" indent="-22860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P.O.			                   R.P.O.			Implied RPO</a:t>
            </a:r>
          </a:p>
          <a:p>
            <a:pPr marL="2286000" marR="0" indent="-22860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Rolex Name			        </a:t>
            </a:r>
            <a:r>
              <a:rPr lang="en-US" sz="1800" dirty="0" err="1">
                <a:latin typeface="Times New Roman" panose="02020603050405020304" pitchFamily="18" charset="0"/>
                <a:ea typeface="Times New Roman" panose="02020603050405020304" pitchFamily="18" charset="0"/>
              </a:rPr>
              <a:t>Stolex</a:t>
            </a:r>
            <a:r>
              <a:rPr lang="en-US" sz="1800" dirty="0">
                <a:latin typeface="Times New Roman" panose="02020603050405020304" pitchFamily="18" charset="0"/>
                <a:ea typeface="Times New Roman" panose="02020603050405020304" pitchFamily="18" charset="0"/>
              </a:rPr>
              <a:t>–bogus name		   No name</a:t>
            </a:r>
          </a:p>
          <a:p>
            <a:pPr marL="2286000" marR="0" indent="-22860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				         |			          |</a:t>
            </a:r>
            <a:endParaRPr lang="en-US" sz="1800" dirty="0">
              <a:latin typeface="Times New Roman" panose="02020603050405020304" pitchFamily="18" charset="0"/>
              <a:ea typeface="Times New Roman" panose="02020603050405020304" pitchFamily="18" charset="0"/>
            </a:endParaRPr>
          </a:p>
          <a:p>
            <a:pPr marL="2286000" marR="0" indent="-22860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Bogus </a:t>
            </a:r>
            <a:r>
              <a:rPr lang="en-US" dirty="0" err="1">
                <a:latin typeface="Times New Roman" panose="02020603050405020304" pitchFamily="18" charset="0"/>
                <a:ea typeface="Times New Roman" panose="02020603050405020304" pitchFamily="18" charset="0"/>
              </a:rPr>
              <a:t>Stolex</a:t>
            </a:r>
            <a:r>
              <a:rPr lang="en-US" sz="1800" dirty="0">
                <a:latin typeface="Times New Roman" panose="02020603050405020304" pitchFamily="18" charset="0"/>
                <a:ea typeface="Times New Roman" panose="02020603050405020304" pitchFamily="18" charset="0"/>
              </a:rPr>
              <a:t> Product		</a:t>
            </a:r>
            <a:r>
              <a:rPr lang="en-US"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Rolex Product		   Rolex Product</a:t>
            </a:r>
            <a:endParaRPr lang="en-US" sz="1900"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685800" algn="l"/>
                <a:tab pos="-457200" algn="l"/>
              </a:tabLst>
            </a:pPr>
            <a:r>
              <a:rPr lang="en-US" sz="1900" i="1" dirty="0">
                <a:latin typeface="Times New Roman" panose="02020603050405020304" pitchFamily="18" charset="0"/>
                <a:ea typeface="Times New Roman" panose="02020603050405020304" pitchFamily="18" charset="0"/>
              </a:rPr>
              <a:t> </a:t>
            </a:r>
            <a:endParaRPr lang="en-US" sz="19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1900" i="1" u="sng" dirty="0">
                <a:latin typeface="Times New Roman" panose="02020603050405020304" pitchFamily="18" charset="0"/>
                <a:ea typeface="Times New Roman" panose="02020603050405020304" pitchFamily="18" charset="0"/>
              </a:rPr>
              <a:t>Lamothe v. Atlantic Recording Corporation</a:t>
            </a:r>
            <a:r>
              <a:rPr lang="en-US" sz="1900" dirty="0">
                <a:latin typeface="Times New Roman" panose="02020603050405020304" pitchFamily="18" charset="0"/>
                <a:ea typeface="Times New Roman" panose="02020603050405020304" pitchFamily="18" charset="0"/>
              </a:rPr>
              <a:t> – 2 Co-Authors </a:t>
            </a:r>
            <a:r>
              <a:rPr lang="en-US" sz="1900" u="sng" dirty="0">
                <a:latin typeface="Times New Roman" panose="02020603050405020304" pitchFamily="18" charset="0"/>
                <a:ea typeface="Times New Roman" panose="02020603050405020304" pitchFamily="18" charset="0"/>
              </a:rPr>
              <a:t>not credited</a:t>
            </a:r>
            <a:r>
              <a:rPr lang="en-US" sz="1900" dirty="0">
                <a:latin typeface="Times New Roman" panose="02020603050405020304" pitchFamily="18" charset="0"/>
                <a:ea typeface="Times New Roman" panose="02020603050405020304" pitchFamily="18" charset="0"/>
              </a:rPr>
              <a:t> on the music and lyrics of 2 songs. Court held:</a:t>
            </a:r>
          </a:p>
          <a:p>
            <a:pPr marL="1371600" marR="0" indent="-457200" algn="just">
              <a:spcBef>
                <a:spcPts val="0"/>
              </a:spcBef>
              <a:spcAft>
                <a:spcPts val="0"/>
              </a:spcAft>
              <a:tabLst>
                <a:tab pos="-685800" algn="l"/>
                <a:tab pos="-457200" algn="l"/>
              </a:tabLst>
            </a:pPr>
            <a:r>
              <a:rPr lang="en-US" sz="1900" dirty="0">
                <a:latin typeface="Times New Roman" panose="02020603050405020304" pitchFamily="18" charset="0"/>
                <a:ea typeface="Times New Roman" panose="02020603050405020304" pitchFamily="18" charset="0"/>
              </a:rPr>
              <a:t>(1)	No Trademark Registration required;</a:t>
            </a:r>
          </a:p>
          <a:p>
            <a:pPr marL="1371600" marR="0" indent="-457200" algn="just">
              <a:spcBef>
                <a:spcPts val="0"/>
              </a:spcBef>
              <a:spcAft>
                <a:spcPts val="0"/>
              </a:spcAft>
              <a:tabLst>
                <a:tab pos="-685800" algn="l"/>
                <a:tab pos="-457200" algn="l"/>
              </a:tabLst>
            </a:pPr>
            <a:r>
              <a:rPr lang="en-US" sz="1900" dirty="0">
                <a:latin typeface="Times New Roman" panose="02020603050405020304" pitchFamily="18" charset="0"/>
                <a:ea typeface="Times New Roman" panose="02020603050405020304" pitchFamily="18" charset="0"/>
              </a:rPr>
              <a:t>(2)	This was reverse passing off;</a:t>
            </a:r>
          </a:p>
          <a:p>
            <a:pPr marL="1371600" marR="0" indent="-457200" algn="just">
              <a:spcBef>
                <a:spcPts val="0"/>
              </a:spcBef>
              <a:spcAft>
                <a:spcPts val="0"/>
              </a:spcAft>
              <a:tabLst>
                <a:tab pos="-685800" algn="l"/>
                <a:tab pos="-457200" algn="l"/>
              </a:tabLst>
            </a:pPr>
            <a:r>
              <a:rPr lang="en-US" sz="1900" dirty="0">
                <a:latin typeface="Times New Roman" panose="02020603050405020304" pitchFamily="18" charset="0"/>
                <a:ea typeface="Times New Roman" panose="02020603050405020304" pitchFamily="18" charset="0"/>
              </a:rPr>
              <a:t>(3)	Partially correct designation of a product’s source not sufficient; and</a:t>
            </a:r>
          </a:p>
          <a:p>
            <a:pPr marL="1371600" marR="0" indent="-457200" algn="just">
              <a:spcBef>
                <a:spcPts val="0"/>
              </a:spcBef>
              <a:spcAft>
                <a:spcPts val="0"/>
              </a:spcAft>
              <a:tabLst>
                <a:tab pos="-685800" algn="l"/>
                <a:tab pos="-457200" algn="l"/>
              </a:tabLst>
            </a:pPr>
            <a:r>
              <a:rPr lang="en-US" sz="1900" dirty="0">
                <a:latin typeface="Times New Roman" panose="02020603050405020304" pitchFamily="18" charset="0"/>
                <a:ea typeface="Times New Roman" panose="02020603050405020304" pitchFamily="18" charset="0"/>
              </a:rPr>
              <a:t>(4)	Licensees also liable. If they had knowledge of the falsity of the designation of origin</a:t>
            </a:r>
          </a:p>
          <a:p>
            <a:pPr algn="just">
              <a:tabLst>
                <a:tab pos="-685800" algn="l"/>
                <a:tab pos="-457200" algn="l"/>
              </a:tabLst>
            </a:pPr>
            <a:r>
              <a:rPr lang="en-US" sz="1900" b="1" dirty="0">
                <a:latin typeface="Times New Roman" panose="02020603050405020304" pitchFamily="18" charset="0"/>
                <a:ea typeface="Times New Roman" panose="02020603050405020304" pitchFamily="18" charset="0"/>
              </a:rPr>
              <a:t> </a:t>
            </a:r>
            <a:endParaRPr lang="en-US" sz="19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1900" dirty="0">
                <a:latin typeface="Times New Roman" panose="02020603050405020304" pitchFamily="18" charset="0"/>
                <a:ea typeface="Times New Roman" panose="02020603050405020304" pitchFamily="18" charset="0"/>
              </a:rPr>
              <a:t>.</a:t>
            </a:r>
          </a:p>
          <a:p>
            <a:pPr marL="914400" marR="0" indent="-457200" algn="just">
              <a:spcBef>
                <a:spcPts val="0"/>
              </a:spcBef>
              <a:spcAft>
                <a:spcPts val="0"/>
              </a:spcAft>
              <a:tabLst>
                <a:tab pos="-685800" algn="l"/>
                <a:tab pos="-457200" algn="l"/>
              </a:tabLst>
            </a:pPr>
            <a:r>
              <a:rPr lang="en-US" i="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93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06B235-CBD1-426A-ABDE-E53998698A45}"/>
              </a:ext>
            </a:extLst>
          </p:cNvPr>
          <p:cNvSpPr/>
          <p:nvPr/>
        </p:nvSpPr>
        <p:spPr>
          <a:xfrm>
            <a:off x="1467293" y="1080354"/>
            <a:ext cx="8803757" cy="4278094"/>
          </a:xfrm>
          <a:prstGeom prst="rect">
            <a:avLst/>
          </a:prstGeom>
        </p:spPr>
        <p:txBody>
          <a:bodyPr wrap="square">
            <a:spAutoFit/>
          </a:bodyPr>
          <a:lstStyle/>
          <a:p>
            <a:pPr algn="ctr">
              <a:tabLst>
                <a:tab pos="-685800" algn="l"/>
                <a:tab pos="-457200" algn="l"/>
              </a:tabLst>
            </a:pPr>
            <a:r>
              <a:rPr lang="en-US" sz="8000" b="1" u="sng" dirty="0">
                <a:latin typeface="Times New Roman" panose="02020603050405020304" pitchFamily="18" charset="0"/>
                <a:ea typeface="Times New Roman" panose="02020603050405020304" pitchFamily="18" charset="0"/>
              </a:rPr>
              <a:t>2.	Technology</a:t>
            </a:r>
            <a:endParaRPr lang="en-US" sz="8000" u="sng"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3000" b="1" dirty="0">
                <a:latin typeface="Times New Roman" panose="02020603050405020304" pitchFamily="18" charset="0"/>
                <a:ea typeface="Times New Roman" panose="02020603050405020304" pitchFamily="18" charset="0"/>
              </a:rPr>
              <a:t>	</a:t>
            </a:r>
          </a:p>
          <a:p>
            <a:pPr algn="ctr">
              <a:tabLst>
                <a:tab pos="-685800" algn="l"/>
                <a:tab pos="-457200" algn="l"/>
              </a:tabLst>
            </a:pPr>
            <a:r>
              <a:rPr lang="en-US" sz="5400" dirty="0">
                <a:latin typeface="Times New Roman" panose="02020603050405020304" pitchFamily="18" charset="0"/>
                <a:ea typeface="Times New Roman" panose="02020603050405020304" pitchFamily="18" charset="0"/>
              </a:rPr>
              <a:t>Printing Press – 1450 (pp. 2-3)</a:t>
            </a:r>
          </a:p>
          <a:p>
            <a:pPr algn="just">
              <a:tabLst>
                <a:tab pos="-685800" algn="l"/>
                <a:tab pos="-457200" algn="l"/>
              </a:tabLst>
            </a:pPr>
            <a:endParaRPr lang="en-US" sz="5400" dirty="0">
              <a:latin typeface="Times New Roman" panose="02020603050405020304" pitchFamily="18" charset="0"/>
              <a:ea typeface="Times New Roman" panose="02020603050405020304" pitchFamily="18" charset="0"/>
            </a:endParaRPr>
          </a:p>
          <a:p>
            <a:pPr algn="ctr">
              <a:tabLst>
                <a:tab pos="-685800" algn="l"/>
                <a:tab pos="-457200" algn="l"/>
              </a:tabLst>
            </a:pPr>
            <a:r>
              <a:rPr lang="en-US" sz="5400" dirty="0">
                <a:latin typeface="Times New Roman" panose="02020603050405020304" pitchFamily="18" charset="0"/>
                <a:ea typeface="Times New Roman" panose="02020603050405020304" pitchFamily="18" charset="0"/>
              </a:rPr>
              <a:t>	Statute of Anne –1710</a:t>
            </a:r>
          </a:p>
        </p:txBody>
      </p:sp>
    </p:spTree>
    <p:extLst>
      <p:ext uri="{BB962C8B-B14F-4D97-AF65-F5344CB8AC3E}">
        <p14:creationId xmlns:p14="http://schemas.microsoft.com/office/powerpoint/2010/main" val="725289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776FF4-CF10-4E73-BAAA-B17A444073E9}"/>
              </a:ext>
            </a:extLst>
          </p:cNvPr>
          <p:cNvSpPr/>
          <p:nvPr/>
        </p:nvSpPr>
        <p:spPr>
          <a:xfrm>
            <a:off x="0" y="166568"/>
            <a:ext cx="11791507" cy="6678751"/>
          </a:xfrm>
          <a:prstGeom prst="rect">
            <a:avLst/>
          </a:prstGeom>
        </p:spPr>
        <p:txBody>
          <a:bodyPr wrap="square">
            <a:spAutoFit/>
          </a:bodyPr>
          <a:lstStyle/>
          <a:p>
            <a:pPr marL="914400" marR="0" indent="-457200" algn="just">
              <a:spcBef>
                <a:spcPts val="0"/>
              </a:spcBef>
              <a:spcAft>
                <a:spcPts val="0"/>
              </a:spcAft>
              <a:tabLst>
                <a:tab pos="-685800" algn="l"/>
                <a:tab pos="-457200" algn="l"/>
              </a:tabLst>
            </a:pPr>
            <a:endParaRPr lang="en-US" sz="22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200" i="1" u="sng"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(B)	Moral Rights and Creator Control</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Berne Convention protects moral rights, allowing Author to object to any distortion, mutilation, or modification of the work which would be prejudicial to her honor or reputation Accepted by U.S., but not moral rights language, because “U.S. already protected” 7</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Circuit - No moral rights in absence of statute</a:t>
            </a:r>
            <a:endParaRPr lang="en-US" sz="22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2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2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rPr>
              <a:t>Granz v. Harris</a:t>
            </a:r>
            <a:r>
              <a:rPr lang="en-US" sz="2200" dirty="0">
                <a:latin typeface="Times New Roman" panose="02020603050405020304" pitchFamily="18" charset="0"/>
                <a:ea typeface="Times New Roman" panose="02020603050405020304" pitchFamily="18" charset="0"/>
              </a:rPr>
              <a:t> – 8-minute cut from the Plaintiff’s recording, who successfully sued to block the release of the recordings because, </a:t>
            </a:r>
            <a:r>
              <a:rPr lang="en-US" sz="2200" u="sng" dirty="0">
                <a:latin typeface="Times New Roman" panose="02020603050405020304" pitchFamily="18" charset="0"/>
                <a:ea typeface="Times New Roman" panose="02020603050405020304" pitchFamily="18" charset="0"/>
              </a:rPr>
              <a:t>Pursuant to His Contract</a:t>
            </a:r>
            <a:r>
              <a:rPr lang="en-US" sz="2200" dirty="0">
                <a:latin typeface="Times New Roman" panose="02020603050405020304" pitchFamily="18" charset="0"/>
                <a:ea typeface="Times New Roman" panose="02020603050405020304" pitchFamily="18" charset="0"/>
              </a:rPr>
              <a:t>, the Album had to state that it was “Presented by Norman Granz.” Held to be “Passing Off” decision </a:t>
            </a:r>
            <a:r>
              <a:rPr lang="en-US" sz="2200" u="sng" dirty="0">
                <a:latin typeface="Times New Roman" panose="02020603050405020304" pitchFamily="18" charset="0"/>
                <a:ea typeface="Times New Roman" panose="02020603050405020304" pitchFamily="18" charset="0"/>
              </a:rPr>
              <a:t>not</a:t>
            </a:r>
            <a:r>
              <a:rPr lang="en-US" sz="2200" dirty="0">
                <a:latin typeface="Times New Roman" panose="02020603050405020304" pitchFamily="18" charset="0"/>
                <a:ea typeface="Times New Roman" panose="02020603050405020304" pitchFamily="18" charset="0"/>
              </a:rPr>
              <a:t> based on “Moral Right.” </a:t>
            </a:r>
            <a:r>
              <a:rPr lang="en-US" sz="2200" b="1" dirty="0">
                <a:latin typeface="Times New Roman" panose="02020603050405020304" pitchFamily="18" charset="0"/>
                <a:ea typeface="Times New Roman" panose="02020603050405020304" pitchFamily="18" charset="0"/>
              </a:rPr>
              <a:t>(Defendant claiming it’s a Rolex, but not a Rolex)</a:t>
            </a:r>
          </a:p>
          <a:p>
            <a:pPr marL="2286000" marR="0" indent="-22860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200" i="1" dirty="0">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rPr>
              <a:t>Preminger v. Columbia Pictures</a:t>
            </a:r>
            <a:r>
              <a:rPr lang="en-US" sz="2200" dirty="0">
                <a:latin typeface="Times New Roman" panose="02020603050405020304" pitchFamily="18" charset="0"/>
                <a:ea typeface="Times New Roman" panose="02020603050405020304" pitchFamily="18" charset="0"/>
              </a:rPr>
              <a:t> – Plaintiff’s right to make final cut did not include right to object to changes made for TV Exhibition, where the common practice and usage was for these changes to be made. No Mutilation.</a:t>
            </a:r>
          </a:p>
          <a:p>
            <a:pPr marL="914400" marR="0" indent="-457200" algn="just">
              <a:spcBef>
                <a:spcPts val="0"/>
              </a:spcBef>
              <a:spcAft>
                <a:spcPts val="0"/>
              </a:spcAft>
              <a:tabLst>
                <a:tab pos="-685800" algn="l"/>
                <a:tab pos="-457200" algn="l"/>
              </a:tabLst>
            </a:pPr>
            <a:r>
              <a:rPr lang="en-US" sz="2200" i="1" dirty="0">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034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EF4F09-1696-4E0D-B541-21FB856744AE}"/>
              </a:ext>
            </a:extLst>
          </p:cNvPr>
          <p:cNvSpPr/>
          <p:nvPr/>
        </p:nvSpPr>
        <p:spPr>
          <a:xfrm>
            <a:off x="349102" y="861237"/>
            <a:ext cx="11493796" cy="5632311"/>
          </a:xfrm>
          <a:prstGeom prst="rect">
            <a:avLst/>
          </a:prstGeom>
        </p:spPr>
        <p:txBody>
          <a:bodyPr wrap="square">
            <a:spAutoFit/>
          </a:bodyPr>
          <a:lstStyle/>
          <a:p>
            <a:pPr marL="914400" marR="0" indent="-457200" algn="just">
              <a:spcBef>
                <a:spcPts val="0"/>
              </a:spcBef>
              <a:spcAft>
                <a:spcPts val="0"/>
              </a:spcAft>
              <a:tabLst>
                <a:tab pos="-685800" algn="l"/>
                <a:tab pos="-457200" algn="l"/>
              </a:tabLst>
            </a:pPr>
            <a:r>
              <a:rPr lang="en-US" sz="2400" i="1" u="sng" dirty="0">
                <a:latin typeface="Times New Roman" panose="02020603050405020304" pitchFamily="18" charset="0"/>
                <a:ea typeface="Times New Roman" panose="02020603050405020304" pitchFamily="18" charset="0"/>
              </a:rPr>
              <a:t>Gilliam v. ABC</a:t>
            </a:r>
            <a:r>
              <a:rPr lang="en-US" sz="2400" dirty="0">
                <a:latin typeface="Times New Roman" panose="02020603050405020304" pitchFamily="18" charset="0"/>
                <a:ea typeface="Times New Roman" panose="02020603050405020304" pitchFamily="18" charset="0"/>
              </a:rPr>
              <a:t> (Monty Python) – 24-minutes deleted by ABC from the shows. Since Monty Python had specified the procedures for alterations in its Contract, the court held that the licensee was bound by these procedures and violated them.</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Unauthorized Editing = Copyright Infringement</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Mutilation = Violation of Moral Rights (</a:t>
            </a:r>
            <a:r>
              <a:rPr lang="en-US" sz="2400" u="sng" dirty="0">
                <a:latin typeface="Times New Roman" panose="02020603050405020304" pitchFamily="18" charset="0"/>
                <a:ea typeface="Times New Roman" panose="02020603050405020304" pitchFamily="18" charset="0"/>
              </a:rPr>
              <a:t>Dicta</a:t>
            </a:r>
            <a:r>
              <a:rPr lang="en-US" sz="24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algn="just">
              <a:tabLst>
                <a:tab pos="-685800" algn="l"/>
                <a:tab pos="-457200" algn="l"/>
              </a:tabLst>
            </a:pPr>
            <a:endParaRPr lang="en-US" sz="2400" b="1"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Concurring Opinion </a:t>
            </a:r>
            <a:r>
              <a:rPr lang="en-US" sz="24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(1)	No Moral Rights in Copyright Law</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a. except VARA, 17 USC s.106A – “work of visual art”</a:t>
            </a:r>
          </a:p>
          <a:p>
            <a:pPr marL="1828800" indent="-857250" algn="just">
              <a:tabLst>
                <a:tab pos="-685800" algn="l"/>
                <a:tab pos="-457200" algn="l"/>
              </a:tabLst>
            </a:pPr>
            <a:r>
              <a:rPr lang="en-US" sz="2400" dirty="0">
                <a:latin typeface="Times New Roman" panose="02020603050405020304" pitchFamily="18" charset="0"/>
                <a:ea typeface="Times New Roman" panose="02020603050405020304" pitchFamily="18" charset="0"/>
              </a:rPr>
              <a:t>	b. s. 101 defines “work of visual art” – PGS or photography for exhibition, 200 or fewer copies, signed, consecutively numbered</a:t>
            </a:r>
          </a:p>
          <a:p>
            <a:pPr marL="914400" marR="0" indent="-9144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(2)	Obligation to credit the Author and not make changes = False Attribution (Based on Implied Duty) (Citing </a:t>
            </a:r>
            <a:r>
              <a:rPr lang="en-US" sz="2400" i="1" dirty="0">
                <a:latin typeface="Times New Roman" panose="02020603050405020304" pitchFamily="18" charset="0"/>
                <a:ea typeface="Times New Roman" panose="02020603050405020304" pitchFamily="18" charset="0"/>
              </a:rPr>
              <a:t>Granz v. Harris</a:t>
            </a:r>
            <a:r>
              <a:rPr lang="en-US" sz="2400" dirty="0">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marL="2286000" marR="0" indent="-22860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314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6E0790-B5C6-43C4-86AA-F792C7953AA9}"/>
              </a:ext>
            </a:extLst>
          </p:cNvPr>
          <p:cNvSpPr/>
          <p:nvPr/>
        </p:nvSpPr>
        <p:spPr>
          <a:xfrm>
            <a:off x="0" y="0"/>
            <a:ext cx="11738344" cy="12680394"/>
          </a:xfrm>
          <a:prstGeom prst="rect">
            <a:avLst/>
          </a:prstGeom>
        </p:spPr>
        <p:txBody>
          <a:bodyPr wrap="square">
            <a:spAutoFit/>
          </a:bodyPr>
          <a:lstStyle/>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457200" indent="-457200" algn="just">
              <a:buAutoNum type="alphaUcParenBoth" startAt="3"/>
              <a:tabLst>
                <a:tab pos="-685800" algn="l"/>
                <a:tab pos="-457200" algn="l"/>
              </a:tabLst>
            </a:pPr>
            <a:r>
              <a:rPr lang="en-US" sz="2000" b="1" dirty="0">
                <a:latin typeface="Times New Roman" panose="02020603050405020304" pitchFamily="18" charset="0"/>
                <a:ea typeface="Times New Roman" panose="02020603050405020304" pitchFamily="18" charset="0"/>
              </a:rPr>
              <a:t>Trademark Law</a:t>
            </a:r>
          </a:p>
          <a:p>
            <a:pPr marL="457200" indent="-457200" algn="just">
              <a:buAutoNum type="alphaUcParenBoth" startAt="3"/>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b="1" u="sng" dirty="0">
                <a:latin typeface="Times New Roman" panose="02020603050405020304" pitchFamily="18" charset="0"/>
                <a:ea typeface="Times New Roman" panose="02020603050405020304" pitchFamily="18" charset="0"/>
              </a:rPr>
              <a:t>§1125</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of the Lanham Act defines </a:t>
            </a:r>
            <a:r>
              <a:rPr lang="en-US" sz="2000" b="1" dirty="0">
                <a:latin typeface="Times New Roman" panose="02020603050405020304" pitchFamily="18" charset="0"/>
                <a:ea typeface="Times New Roman" panose="02020603050405020304" pitchFamily="18" charset="0"/>
              </a:rPr>
              <a:t>Trademark</a:t>
            </a:r>
            <a:r>
              <a:rPr lang="en-US" sz="2000" dirty="0">
                <a:latin typeface="Times New Roman" panose="02020603050405020304" pitchFamily="18" charset="0"/>
                <a:ea typeface="Times New Roman" panose="02020603050405020304" pitchFamily="18" charset="0"/>
              </a:rPr>
              <a:t> as “Any word, name, symbol, or device.... used by a Person....to identify or distinguish </a:t>
            </a:r>
            <a:r>
              <a:rPr lang="en-US" sz="2000" u="sng" dirty="0">
                <a:latin typeface="Times New Roman" panose="02020603050405020304" pitchFamily="18" charset="0"/>
                <a:ea typeface="Times New Roman" panose="02020603050405020304" pitchFamily="18" charset="0"/>
              </a:rPr>
              <a:t>his or her goods...</a:t>
            </a:r>
            <a:r>
              <a:rPr lang="en-US" sz="2000" dirty="0">
                <a:latin typeface="Times New Roman" panose="02020603050405020304" pitchFamily="18" charset="0"/>
                <a:ea typeface="Times New Roman" panose="02020603050405020304" pitchFamily="18" charset="0"/>
              </a:rPr>
              <a:t>”</a:t>
            </a:r>
          </a:p>
          <a:p>
            <a:pPr marL="9144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BUT, also subject to First Amendment exceptions: “Nominative Fair Use” is use of a trademark to describe a mark holder’s product that (1) requires the use of the mark to readily identify the goods or services; (2) uses only so much of the mark as necessary to identify them; and (3) does not imply endorsement, affiliation, or sponsorship between the mark holder and the fair user.</a:t>
            </a:r>
          </a:p>
          <a:p>
            <a:pPr marL="9144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Rogers v. Grimaldi</a:t>
            </a:r>
            <a:r>
              <a:rPr lang="en-US" sz="2000" dirty="0">
                <a:latin typeface="Times New Roman" panose="02020603050405020304" pitchFamily="18" charset="0"/>
                <a:ea typeface="Times New Roman" panose="02020603050405020304" pitchFamily="18" charset="0"/>
              </a:rPr>
              <a:t> – Titles of works may be protected if they have acquired secondary meaning (tm); </a:t>
            </a:r>
            <a:r>
              <a:rPr lang="en-US" sz="2000" b="1" dirty="0">
                <a:latin typeface="Times New Roman" panose="02020603050405020304" pitchFamily="18" charset="0"/>
                <a:ea typeface="Times New Roman" panose="02020603050405020304" pitchFamily="18" charset="0"/>
              </a:rPr>
              <a:t>Rogers Test</a:t>
            </a:r>
            <a:r>
              <a:rPr lang="en-US" sz="2000" dirty="0">
                <a:latin typeface="Times New Roman" panose="02020603050405020304" pitchFamily="18" charset="0"/>
                <a:ea typeface="Times New Roman" panose="02020603050405020304" pitchFamily="18" charset="0"/>
              </a:rPr>
              <a:t>: use of a titles subjects the user to liability where a) the Defendant’s title has no artistic relevance to the underlying work or b) even if they have some relevance, the Titles were explicitly misleading as to the source and content of the work. But Trademark can’t be used to protect a person as a substitute for copyright infringement.</a:t>
            </a:r>
          </a:p>
          <a:p>
            <a:pPr marL="9144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Differs from </a:t>
            </a:r>
            <a:r>
              <a:rPr lang="en-US" sz="2000" b="1" dirty="0">
                <a:latin typeface="Times New Roman" panose="02020603050405020304" pitchFamily="18" charset="0"/>
                <a:ea typeface="Times New Roman" panose="02020603050405020304" pitchFamily="18" charset="0"/>
              </a:rPr>
              <a:t>predominant use test</a:t>
            </a:r>
            <a:r>
              <a:rPr lang="en-US" sz="2000" dirty="0">
                <a:latin typeface="Times New Roman" panose="02020603050405020304" pitchFamily="18" charset="0"/>
                <a:ea typeface="Times New Roman" panose="02020603050405020304" pitchFamily="18" charset="0"/>
              </a:rPr>
              <a:t>: though often misapplied, only assoc. with titles; focuses on consumer confusion, not limited to publicity, not about the nature of commercial use</a:t>
            </a:r>
          </a:p>
          <a:p>
            <a:pPr marL="457200" marR="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023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F85D0D-23FD-4369-A873-22597CD76914}"/>
              </a:ext>
            </a:extLst>
          </p:cNvPr>
          <p:cNvSpPr txBox="1"/>
          <p:nvPr/>
        </p:nvSpPr>
        <p:spPr>
          <a:xfrm>
            <a:off x="294471" y="213225"/>
            <a:ext cx="11633826" cy="4401205"/>
          </a:xfrm>
          <a:prstGeom prst="rect">
            <a:avLst/>
          </a:prstGeom>
          <a:noFill/>
        </p:spPr>
        <p:txBody>
          <a:bodyPr wrap="square">
            <a:spAutoFit/>
          </a:bodyPr>
          <a:lstStyle/>
          <a:p>
            <a:pPr marL="457200" marR="0" indent="-457200" algn="just">
              <a:spcBef>
                <a:spcPts val="0"/>
              </a:spcBef>
              <a:spcAft>
                <a:spcPts val="0"/>
              </a:spcAft>
              <a:tabLst>
                <a:tab pos="-685800" algn="l"/>
                <a:tab pos="-457200" algn="l"/>
              </a:tabLst>
            </a:pPr>
            <a:r>
              <a:rPr lang="en-US" sz="2000" i="1" u="sng" dirty="0" err="1">
                <a:latin typeface="Times New Roman" panose="02020603050405020304" pitchFamily="18" charset="0"/>
                <a:ea typeface="Times New Roman" panose="02020603050405020304" pitchFamily="18" charset="0"/>
              </a:rPr>
              <a:t>Dastar</a:t>
            </a:r>
            <a:r>
              <a:rPr lang="en-US" sz="2000" i="1" u="sng" dirty="0">
                <a:latin typeface="Times New Roman" panose="02020603050405020304" pitchFamily="18" charset="0"/>
                <a:ea typeface="Times New Roman" panose="02020603050405020304" pitchFamily="18" charset="0"/>
              </a:rPr>
              <a:t> v. 20</a:t>
            </a:r>
            <a:r>
              <a:rPr lang="en-US" sz="2000" i="1" u="sng" baseline="30000" dirty="0">
                <a:latin typeface="Times New Roman" panose="02020603050405020304" pitchFamily="18" charset="0"/>
                <a:ea typeface="Times New Roman" panose="02020603050405020304" pitchFamily="18" charset="0"/>
              </a:rPr>
              <a:t>th</a:t>
            </a:r>
            <a:r>
              <a:rPr lang="en-US" sz="2000" i="1" u="sng" dirty="0">
                <a:latin typeface="Times New Roman" panose="02020603050405020304" pitchFamily="18" charset="0"/>
                <a:ea typeface="Times New Roman" panose="02020603050405020304" pitchFamily="18" charset="0"/>
              </a:rPr>
              <a:t> Century Fox</a:t>
            </a:r>
            <a:r>
              <a:rPr lang="en-US" sz="2000" dirty="0">
                <a:latin typeface="Times New Roman" panose="02020603050405020304" pitchFamily="18" charset="0"/>
                <a:ea typeface="Times New Roman" panose="02020603050405020304" pitchFamily="18" charset="0"/>
              </a:rPr>
              <a:t> Case – (Eisenhower’s Memoir - “Crusade in Europe) - Copyright on the book was renewed but not the TV Series. Court held that Trademark Law could not be used to create a permanent Copyright. (Really a Copyright Infringement Claim)</a:t>
            </a:r>
          </a:p>
          <a:p>
            <a:pPr marL="457200" indent="-457200" algn="just">
              <a:tabLst>
                <a:tab pos="-685800" algn="l"/>
                <a:tab pos="-457200" algn="l"/>
              </a:tabLst>
            </a:pPr>
            <a:r>
              <a:rPr lang="en-US" sz="2000" dirty="0">
                <a:latin typeface="Times New Roman" panose="02020603050405020304" pitchFamily="18" charset="0"/>
                <a:ea typeface="Times New Roman" panose="02020603050405020304" pitchFamily="18" charset="0"/>
              </a:rPr>
              <a:t>		</a:t>
            </a:r>
            <a:endParaRPr lang="en-US" sz="2000" i="1" u="sng"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000" i="1" u="sng"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Hormel Foods v. Jim Henson</a:t>
            </a:r>
            <a:r>
              <a:rPr lang="en-US" sz="2000" dirty="0">
                <a:latin typeface="Times New Roman" panose="02020603050405020304" pitchFamily="18" charset="0"/>
                <a:ea typeface="Times New Roman" panose="02020603050405020304" pitchFamily="18" charset="0"/>
              </a:rPr>
              <a:t> – Court held that there was no Trademark violation by applying the 8</a:t>
            </a:r>
            <a:r>
              <a:rPr lang="en-US" sz="2000" u="sng" dirty="0">
                <a:latin typeface="Times New Roman" panose="02020603050405020304" pitchFamily="18" charset="0"/>
                <a:ea typeface="Times New Roman" panose="02020603050405020304" pitchFamily="18" charset="0"/>
              </a:rPr>
              <a:t> Factor Polaroid Test</a:t>
            </a:r>
            <a:r>
              <a:rPr lang="en-US" sz="2000" dirty="0">
                <a:latin typeface="Times New Roman" panose="02020603050405020304" pitchFamily="18" charset="0"/>
                <a:ea typeface="Times New Roman" panose="02020603050405020304" pitchFamily="18" charset="0"/>
              </a:rPr>
              <a:t>; Trademark Law also can’t be used to prevent “Fair Use” based on parody, and parody is inextricably intertwined with several of the factors.</a:t>
            </a:r>
          </a:p>
          <a:p>
            <a:pPr marL="4572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Most important factors for the </a:t>
            </a:r>
            <a:r>
              <a:rPr lang="en-US" sz="2000" b="1" dirty="0">
                <a:latin typeface="Times New Roman" panose="02020603050405020304" pitchFamily="18" charset="0"/>
                <a:ea typeface="Times New Roman" panose="02020603050405020304" pitchFamily="18" charset="0"/>
              </a:rPr>
              <a:t>Trademark Office </a:t>
            </a:r>
            <a:r>
              <a:rPr lang="en-US" sz="2000" dirty="0">
                <a:latin typeface="Times New Roman" panose="02020603050405020304" pitchFamily="18" charset="0"/>
                <a:ea typeface="Times New Roman" panose="02020603050405020304" pitchFamily="18" charset="0"/>
              </a:rPr>
              <a:t>in an </a:t>
            </a:r>
            <a:r>
              <a:rPr lang="en-US" sz="2000" i="1" dirty="0">
                <a:latin typeface="Times New Roman" panose="02020603050405020304" pitchFamily="18" charset="0"/>
                <a:ea typeface="Times New Roman" panose="02020603050405020304" pitchFamily="18" charset="0"/>
              </a:rPr>
              <a:t>ex </a:t>
            </a:r>
            <a:r>
              <a:rPr lang="en-US" sz="2000" i="1" dirty="0" err="1">
                <a:latin typeface="Times New Roman" panose="02020603050405020304" pitchFamily="18" charset="0"/>
                <a:ea typeface="Times New Roman" panose="02020603050405020304" pitchFamily="18" charset="0"/>
              </a:rPr>
              <a:t>parte</a:t>
            </a:r>
            <a:r>
              <a:rPr lang="en-US" sz="2000" i="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 review of “likelihood of confusion”: (1) similarity of the marks in terms of sight, sound, meaning, and commercial impression; (2) similarity of the goods/services</a:t>
            </a:r>
          </a:p>
          <a:p>
            <a:pPr marL="914400" marR="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254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4E6A7-C998-2BF4-4FAC-C097AF2B87A5}"/>
              </a:ext>
            </a:extLst>
          </p:cNvPr>
          <p:cNvSpPr txBox="1"/>
          <p:nvPr/>
        </p:nvSpPr>
        <p:spPr>
          <a:xfrm>
            <a:off x="200345" y="482885"/>
            <a:ext cx="11907749" cy="6217087"/>
          </a:xfrm>
          <a:prstGeom prst="rect">
            <a:avLst/>
          </a:prstGeom>
          <a:noFill/>
        </p:spPr>
        <p:txBody>
          <a:bodyPr wrap="square">
            <a:spAutoFit/>
          </a:bodyPr>
          <a:lstStyle/>
          <a:p>
            <a:r>
              <a:rPr lang="en-US" sz="2000" i="1" u="sng" dirty="0">
                <a:latin typeface="Times New Roman" panose="02020603050405020304" pitchFamily="18" charset="0"/>
                <a:ea typeface="Times New Roman" panose="02020603050405020304" pitchFamily="18" charset="0"/>
              </a:rPr>
              <a:t>Boston Prof Hockey v. Dallas Cap &amp; Emblem</a:t>
            </a:r>
            <a:r>
              <a:rPr lang="en-US" sz="2000" dirty="0">
                <a:latin typeface="Times New Roman" panose="02020603050405020304" pitchFamily="18" charset="0"/>
                <a:ea typeface="Times New Roman" panose="02020603050405020304" pitchFamily="18" charset="0"/>
              </a:rPr>
              <a:t> – Indicating that goods are “unofficial” doesn’t avoid the problems with infringement. “The argument that confusion must be as to the source of the manufacture of the emblem itself is unpersuasive where the TM, originated by the team, is the [reason for the sale of the goods.]”</a:t>
            </a:r>
          </a:p>
          <a:p>
            <a:endParaRPr lang="en-US" sz="2000" dirty="0">
              <a:latin typeface="Times New Roman" panose="02020603050405020304" pitchFamily="18" charset="0"/>
            </a:endParaRPr>
          </a:p>
          <a:p>
            <a:r>
              <a:rPr lang="en-US" sz="2000" i="1" u="sng" dirty="0">
                <a:latin typeface="Times New Roman" panose="02020603050405020304" pitchFamily="18" charset="0"/>
                <a:ea typeface="Times New Roman" panose="02020603050405020304" pitchFamily="18" charset="0"/>
              </a:rPr>
              <a:t>BAA v. Sullivan </a:t>
            </a:r>
            <a:r>
              <a:rPr lang="en-US" sz="2000" dirty="0">
                <a:latin typeface="Times New Roman" panose="02020603050405020304" pitchFamily="18" charset="0"/>
                <a:ea typeface="Times New Roman" panose="02020603050405020304" pitchFamily="18" charset="0"/>
              </a:rPr>
              <a:t>– TM not a “right in gross” </a:t>
            </a:r>
            <a:r>
              <a:rPr lang="en-US" sz="2000" i="1" dirty="0">
                <a:latin typeface="Times New Roman" panose="02020603050405020304" pitchFamily="18" charset="0"/>
                <a:ea typeface="Times New Roman" panose="02020603050405020304" pitchFamily="18" charset="0"/>
              </a:rPr>
              <a:t>but</a:t>
            </a:r>
            <a:r>
              <a:rPr lang="en-US" sz="2000" dirty="0">
                <a:latin typeface="Times New Roman" panose="02020603050405020304" pitchFamily="18" charset="0"/>
                <a:ea typeface="Times New Roman" panose="02020603050405020304" pitchFamily="18" charset="0"/>
              </a:rPr>
              <a:t> there is a “reasonable zone of expansion”; Boston Marathon organizers could prevent sale of products designed to “link” infringer’s goods to the Marathon</a:t>
            </a:r>
          </a:p>
          <a:p>
            <a:endParaRPr lang="en-US" sz="2000" dirty="0">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BUT! </a:t>
            </a:r>
            <a:r>
              <a:rPr lang="en-US" sz="2000" i="1" u="sng" dirty="0">
                <a:latin typeface="Times New Roman" panose="02020603050405020304" pitchFamily="18" charset="0"/>
                <a:ea typeface="Times New Roman" panose="02020603050405020304" pitchFamily="18" charset="0"/>
              </a:rPr>
              <a:t>WCVB-TV v. BAA</a:t>
            </a:r>
            <a:r>
              <a:rPr lang="en-US" sz="2000" dirty="0">
                <a:latin typeface="Times New Roman" panose="02020603050405020304" pitchFamily="18" charset="0"/>
                <a:ea typeface="Times New Roman" panose="02020603050405020304" pitchFamily="18" charset="0"/>
              </a:rPr>
              <a:t> – (Breyer) Channel 5 was not running or organizing the marathon, they were preparing their own news coverage of the race; consumers were not likely to believe the telecast was officially associated with BAA or authorized by them. Trademarks give a right to prevent confusion, not a property right in a mark, symbol, or device.</a:t>
            </a:r>
          </a:p>
          <a:p>
            <a:endParaRPr lang="en-US" sz="2000" dirty="0">
              <a:latin typeface="Times New Roman" panose="02020603050405020304" pitchFamily="18" charset="0"/>
              <a:ea typeface="Times New Roman" panose="02020603050405020304" pitchFamily="18" charset="0"/>
            </a:endParaRPr>
          </a:p>
          <a:p>
            <a:pPr marL="457200" marR="0" indent="-457200">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r>
              <a:rPr lang="en-US" sz="2000" i="1" u="sng" dirty="0">
                <a:latin typeface="Times New Roman" panose="02020603050405020304" pitchFamily="18" charset="0"/>
                <a:ea typeface="Times New Roman" panose="02020603050405020304" pitchFamily="18" charset="0"/>
              </a:rPr>
              <a:t>Browne v. McCain</a:t>
            </a:r>
            <a:r>
              <a:rPr lang="en-US" sz="2000" dirty="0">
                <a:latin typeface="Times New Roman" panose="02020603050405020304" pitchFamily="18" charset="0"/>
                <a:ea typeface="Times New Roman" panose="02020603050405020304" pitchFamily="18" charset="0"/>
              </a:rPr>
              <a:t> –  Trademark | Copyright Case</a:t>
            </a:r>
          </a:p>
          <a:p>
            <a:pPr marL="457200" indent="-457200" algn="just">
              <a:tabLst>
                <a:tab pos="-685800" algn="l"/>
                <a:tab pos="-457200" algn="l"/>
              </a:tabLst>
            </a:pPr>
            <a:r>
              <a:rPr lang="en-US" sz="2000" i="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Jackson Browne sued for copyright and Trademark Infringement over the use of his song in internet campaign commercial. The court denied the RNC’s Motion to Dismiss on either ground, finding (1) commercial doesn’t mean what you think it means (not limited to $$); (2) just because it is a purportedly “noncommercial” political commercial (?) doesn’t mean it is an artistic work that trumps Lanham Act rights (should be looking for some transformative/fair use here); (3) that the RNC failed to establish that plaintiff could not show a likelihood of confusion too early in the proceedings to decide these issues. </a:t>
            </a:r>
          </a:p>
          <a:p>
            <a:endParaRPr lang="en-US" dirty="0"/>
          </a:p>
        </p:txBody>
      </p:sp>
    </p:spTree>
    <p:extLst>
      <p:ext uri="{BB962C8B-B14F-4D97-AF65-F5344CB8AC3E}">
        <p14:creationId xmlns:p14="http://schemas.microsoft.com/office/powerpoint/2010/main" val="2188015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2BD870-7E3B-4B8D-9D1B-FE0A34E5D6D8}"/>
              </a:ext>
            </a:extLst>
          </p:cNvPr>
          <p:cNvSpPr txBox="1"/>
          <p:nvPr/>
        </p:nvSpPr>
        <p:spPr>
          <a:xfrm>
            <a:off x="262369" y="119231"/>
            <a:ext cx="8896648" cy="6247864"/>
          </a:xfrm>
          <a:prstGeom prst="rect">
            <a:avLst/>
          </a:prstGeom>
          <a:noFill/>
        </p:spPr>
        <p:txBody>
          <a:bodyPr wrap="square">
            <a:spAutoFit/>
          </a:bodyPr>
          <a:lstStyle/>
          <a:p>
            <a:pPr>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u="sng" dirty="0">
                <a:latin typeface="Times New Roman" panose="02020603050405020304" pitchFamily="18" charset="0"/>
                <a:ea typeface="Times New Roman" panose="02020603050405020304" pitchFamily="18" charset="0"/>
              </a:rPr>
              <a:t>Federal Dilution Act of 1995</a:t>
            </a:r>
            <a:r>
              <a:rPr lang="en-US" sz="2000" dirty="0">
                <a:latin typeface="Times New Roman" panose="02020603050405020304" pitchFamily="18" charset="0"/>
                <a:ea typeface="Times New Roman" panose="02020603050405020304" pitchFamily="18" charset="0"/>
              </a:rPr>
              <a:t> – Even when there’s no competition or consumer confusion, Defendant can be liable for the “</a:t>
            </a:r>
            <a:r>
              <a:rPr lang="en-US" sz="2000" u="sng" dirty="0">
                <a:latin typeface="Times New Roman" panose="02020603050405020304" pitchFamily="18" charset="0"/>
                <a:ea typeface="Times New Roman" panose="02020603050405020304" pitchFamily="18" charset="0"/>
              </a:rPr>
              <a:t>lessening</a:t>
            </a:r>
            <a:r>
              <a:rPr lang="en-US" sz="2000" dirty="0">
                <a:latin typeface="Times New Roman" panose="02020603050405020304" pitchFamily="18" charset="0"/>
                <a:ea typeface="Times New Roman" panose="02020603050405020304" pitchFamily="18" charset="0"/>
              </a:rPr>
              <a:t> of the capacity of a Trademark to identify and distinguish the goods and services.”</a:t>
            </a:r>
          </a:p>
          <a:p>
            <a:pPr algn="jus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000" u="sng" dirty="0">
                <a:latin typeface="Times New Roman" panose="02020603050405020304" pitchFamily="18" charset="0"/>
                <a:ea typeface="Times New Roman" panose="02020603050405020304" pitchFamily="18" charset="0"/>
              </a:rPr>
              <a:t>Texas Anti-Dilution Stat</a:t>
            </a:r>
            <a:r>
              <a:rPr lang="en-US" sz="2000" dirty="0">
                <a:latin typeface="Times New Roman" panose="02020603050405020304" pitchFamily="18" charset="0"/>
                <a:ea typeface="Times New Roman" panose="02020603050405020304" pitchFamily="18" charset="0"/>
              </a:rPr>
              <a:t> - “Likely to injure a business reputation or to dilute....”</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§16.29 B&amp;C Code. Broader than the FED. Statute: </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(1)	</a:t>
            </a:r>
            <a:r>
              <a:rPr lang="en-US" sz="2000" u="sng" dirty="0">
                <a:latin typeface="Times New Roman" panose="02020603050405020304" pitchFamily="18" charset="0"/>
                <a:ea typeface="Times New Roman" panose="02020603050405020304" pitchFamily="18" charset="0"/>
              </a:rPr>
              <a:t>C/A for dilution, not just Injunction</a:t>
            </a:r>
            <a:endParaRPr lang="en-US" sz="2000" dirty="0">
              <a:latin typeface="Times New Roman" panose="02020603050405020304" pitchFamily="18" charset="0"/>
              <a:ea typeface="Times New Roman" panose="02020603050405020304" pitchFamily="18" charset="0"/>
            </a:endParaRP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(2)	Just have to show “Dilution of the Distinctive Quality” of a Mark</a:t>
            </a:r>
          </a:p>
          <a:p>
            <a:pPr>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457200" indent="-457200" algn="jus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Hormel II</a:t>
            </a:r>
            <a:r>
              <a:rPr lang="en-US" sz="2000" dirty="0">
                <a:latin typeface="Times New Roman" panose="02020603050405020304" pitchFamily="18" charset="0"/>
                <a:ea typeface="Times New Roman" panose="02020603050405020304" pitchFamily="18" charset="0"/>
              </a:rPr>
              <a:t> - Court also held no </a:t>
            </a:r>
            <a:r>
              <a:rPr lang="en-US" sz="2000" u="sng" dirty="0">
                <a:latin typeface="Times New Roman" panose="02020603050405020304" pitchFamily="18" charset="0"/>
                <a:ea typeface="Times New Roman" panose="02020603050405020304" pitchFamily="18" charset="0"/>
              </a:rPr>
              <a:t>dilution</a:t>
            </a:r>
            <a:r>
              <a:rPr lang="en-US" sz="2000" dirty="0">
                <a:latin typeface="Times New Roman" panose="02020603050405020304" pitchFamily="18" charset="0"/>
                <a:ea typeface="Times New Roman" panose="02020603050405020304" pitchFamily="18" charset="0"/>
              </a:rPr>
              <a:t>, either by </a:t>
            </a:r>
            <a:r>
              <a:rPr lang="en-US" sz="2000" u="sng" dirty="0">
                <a:latin typeface="Times New Roman" panose="02020603050405020304" pitchFamily="18" charset="0"/>
                <a:ea typeface="Times New Roman" panose="02020603050405020304" pitchFamily="18" charset="0"/>
              </a:rPr>
              <a:t>blurring</a:t>
            </a:r>
            <a:r>
              <a:rPr lang="en-US" sz="2000" dirty="0">
                <a:latin typeface="Times New Roman" panose="02020603050405020304" pitchFamily="18" charset="0"/>
                <a:ea typeface="Times New Roman" panose="02020603050405020304" pitchFamily="18" charset="0"/>
              </a:rPr>
              <a:t> or </a:t>
            </a:r>
            <a:r>
              <a:rPr lang="en-US" sz="2000" u="sng" dirty="0">
                <a:latin typeface="Times New Roman" panose="02020603050405020304" pitchFamily="18" charset="0"/>
                <a:ea typeface="Times New Roman" panose="02020603050405020304" pitchFamily="18" charset="0"/>
              </a:rPr>
              <a:t>tarnishing</a:t>
            </a:r>
            <a:r>
              <a:rPr lang="en-US" sz="2000" dirty="0">
                <a:latin typeface="Times New Roman" panose="02020603050405020304" pitchFamily="18" charset="0"/>
                <a:ea typeface="Times New Roman" panose="02020603050405020304" pitchFamily="18" charset="0"/>
              </a:rPr>
              <a:t>. This was a trial to the court.</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This is an issue that comes up repeatedly in the context of Sports Branding –</a:t>
            </a:r>
          </a:p>
          <a:p>
            <a:pPr marL="18288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5</a:t>
            </a:r>
            <a:r>
              <a:rPr lang="en-US" sz="2000" baseline="30000" dirty="0">
                <a:latin typeface="Times New Roman" panose="02020603050405020304" pitchFamily="18" charset="0"/>
                <a:ea typeface="Times New Roman" panose="02020603050405020304" pitchFamily="18" charset="0"/>
              </a:rPr>
              <a:t>th</a:t>
            </a:r>
            <a:r>
              <a:rPr lang="en-US" sz="2000" dirty="0">
                <a:latin typeface="Times New Roman" panose="02020603050405020304" pitchFamily="18" charset="0"/>
                <a:ea typeface="Times New Roman" panose="02020603050405020304" pitchFamily="18" charset="0"/>
              </a:rPr>
              <a:t> Circuit Case – </a:t>
            </a:r>
            <a:r>
              <a:rPr lang="en-US" sz="2000" i="1" u="sng" dirty="0">
                <a:latin typeface="Times New Roman" panose="02020603050405020304" pitchFamily="18" charset="0"/>
                <a:ea typeface="Times New Roman" panose="02020603050405020304" pitchFamily="18" charset="0"/>
              </a:rPr>
              <a:t>Boston Professional Hockey Association v. Dallas Cap &amp; Emblem</a:t>
            </a:r>
            <a:r>
              <a:rPr lang="en-US" sz="2000" dirty="0">
                <a:latin typeface="Times New Roman" panose="02020603050405020304" pitchFamily="18" charset="0"/>
                <a:ea typeface="Times New Roman" panose="02020603050405020304" pitchFamily="18" charset="0"/>
              </a:rPr>
              <a:t>, holding that sports team name and symbols must be authorized – </a:t>
            </a:r>
          </a:p>
          <a:p>
            <a:pPr marL="457200" indent="-457200" algn="jus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a:tabLst>
                <a:tab pos="-685800" algn="l"/>
                <a:tab pos="-457200" algn="l"/>
              </a:tabLst>
            </a:pP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4681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78AC29-66BC-468D-A8A4-B31B4BAF4290}"/>
              </a:ext>
            </a:extLst>
          </p:cNvPr>
          <p:cNvSpPr txBox="1"/>
          <p:nvPr/>
        </p:nvSpPr>
        <p:spPr>
          <a:xfrm>
            <a:off x="1141102" y="2814813"/>
            <a:ext cx="10063064" cy="3539430"/>
          </a:xfrm>
          <a:prstGeom prst="rect">
            <a:avLst/>
          </a:prstGeom>
          <a:noFill/>
        </p:spPr>
        <p:txBody>
          <a:bodyPr wrap="square">
            <a:spAutoFit/>
          </a:bodyPr>
          <a:lstStyle/>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To maintain a </a:t>
            </a:r>
            <a:r>
              <a:rPr lang="en-US" sz="2000" u="sng" dirty="0" err="1">
                <a:latin typeface="Times New Roman" panose="02020603050405020304" pitchFamily="18" charset="0"/>
                <a:ea typeface="Times New Roman" panose="02020603050405020304" pitchFamily="18" charset="0"/>
              </a:rPr>
              <a:t>Desny</a:t>
            </a:r>
            <a:r>
              <a:rPr lang="en-US" sz="2000" dirty="0">
                <a:latin typeface="Times New Roman" panose="02020603050405020304" pitchFamily="18" charset="0"/>
                <a:ea typeface="Times New Roman" panose="02020603050405020304" pitchFamily="18" charset="0"/>
              </a:rPr>
              <a:t> claim, do</a:t>
            </a:r>
            <a:r>
              <a:rPr lang="en-US" sz="2000" b="1" dirty="0">
                <a:latin typeface="Times New Roman" panose="02020603050405020304" pitchFamily="18" charset="0"/>
                <a:ea typeface="Times New Roman" panose="02020603050405020304" pitchFamily="18" charset="0"/>
              </a:rPr>
              <a:t> not </a:t>
            </a:r>
            <a:r>
              <a:rPr lang="en-US" sz="2000" dirty="0">
                <a:latin typeface="Times New Roman" panose="02020603050405020304" pitchFamily="18" charset="0"/>
                <a:ea typeface="Times New Roman" panose="02020603050405020304" pitchFamily="18" charset="0"/>
              </a:rPr>
              <a:t>have to show that the idea is novel or concrete. </a:t>
            </a: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BUT NY requires that the idea be novel to the Buyer (</a:t>
            </a:r>
            <a:r>
              <a:rPr lang="en-US" sz="2000" i="1" dirty="0">
                <a:latin typeface="Times New Roman" panose="02020603050405020304" pitchFamily="18" charset="0"/>
                <a:ea typeface="Times New Roman" panose="02020603050405020304" pitchFamily="18" charset="0"/>
              </a:rPr>
              <a:t>Nadel</a:t>
            </a:r>
            <a:r>
              <a:rPr lang="en-US" sz="2000" dirty="0">
                <a:latin typeface="Times New Roman" panose="02020603050405020304" pitchFamily="18" charset="0"/>
                <a:ea typeface="Times New Roman" panose="02020603050405020304" pitchFamily="18" charset="0"/>
              </a:rPr>
              <a:t> case p.595-96) —Sotomayor opinion). C/F 3</a:t>
            </a:r>
            <a:r>
              <a:rPr lang="en-US" sz="2000" baseline="30000" dirty="0">
                <a:latin typeface="Times New Roman" panose="02020603050405020304" pitchFamily="18" charset="0"/>
                <a:ea typeface="Times New Roman" panose="02020603050405020304" pitchFamily="18" charset="0"/>
              </a:rPr>
              <a:t>rd</a:t>
            </a:r>
            <a:r>
              <a:rPr lang="en-US" sz="2000" dirty="0">
                <a:latin typeface="Times New Roman" panose="02020603050405020304" pitchFamily="18" charset="0"/>
                <a:ea typeface="Times New Roman" panose="02020603050405020304" pitchFamily="18" charset="0"/>
              </a:rPr>
              <a:t> Circuit(applying NJ law) - Held in </a:t>
            </a:r>
            <a:r>
              <a:rPr lang="en-US" sz="2000" i="1" dirty="0">
                <a:latin typeface="Times New Roman" panose="02020603050405020304" pitchFamily="18" charset="0"/>
                <a:ea typeface="Times New Roman" panose="02020603050405020304" pitchFamily="18" charset="0"/>
              </a:rPr>
              <a:t>Baer v. Chase</a:t>
            </a:r>
            <a:r>
              <a:rPr lang="en-US" sz="2000" dirty="0">
                <a:latin typeface="Times New Roman" panose="02020603050405020304" pitchFamily="18" charset="0"/>
                <a:ea typeface="Times New Roman" panose="02020603050405020304" pitchFamily="18" charset="0"/>
              </a:rPr>
              <a:t>, the </a:t>
            </a:r>
            <a:r>
              <a:rPr lang="en-US" sz="2000" i="1" u="sng" dirty="0">
                <a:latin typeface="Times New Roman" panose="02020603050405020304" pitchFamily="18" charset="0"/>
                <a:ea typeface="Times New Roman" panose="02020603050405020304" pitchFamily="18" charset="0"/>
              </a:rPr>
              <a:t>Sopranos</a:t>
            </a:r>
            <a:r>
              <a:rPr lang="en-US" sz="2000" dirty="0">
                <a:latin typeface="Times New Roman" panose="02020603050405020304" pitchFamily="18" charset="0"/>
                <a:ea typeface="Times New Roman" panose="02020603050405020304" pitchFamily="18" charset="0"/>
              </a:rPr>
              <a:t> Case (p.596)that </a:t>
            </a:r>
            <a:r>
              <a:rPr lang="en-US" sz="2000" u="sng" dirty="0" err="1">
                <a:latin typeface="Times New Roman" panose="02020603050405020304" pitchFamily="18" charset="0"/>
                <a:ea typeface="Times New Roman" panose="02020603050405020304" pitchFamily="18" charset="0"/>
              </a:rPr>
              <a:t>Desny</a:t>
            </a:r>
            <a:r>
              <a:rPr lang="en-US" sz="2000" dirty="0">
                <a:latin typeface="Times New Roman" panose="02020603050405020304" pitchFamily="18" charset="0"/>
                <a:ea typeface="Times New Roman" panose="02020603050405020304" pitchFamily="18" charset="0"/>
              </a:rPr>
              <a:t> claim, can’t be used for idea in the public domain. </a:t>
            </a:r>
            <a:r>
              <a:rPr lang="en-US" sz="2000" b="1" dirty="0">
                <a:latin typeface="Times New Roman" panose="02020603050405020304" pitchFamily="18" charset="0"/>
                <a:ea typeface="Times New Roman" panose="02020603050405020304" pitchFamily="18" charset="0"/>
              </a:rPr>
              <a:t>Lots of negative history.</a:t>
            </a:r>
          </a:p>
          <a:p>
            <a:pPr>
              <a:tabLst>
                <a:tab pos="-685800" algn="l"/>
                <a:tab pos="-457200" algn="l"/>
              </a:tabLst>
            </a:pPr>
            <a:r>
              <a:rPr lang="en-US" sz="20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000" dirty="0">
                <a:latin typeface="Times New Roman" panose="02020603050405020304" pitchFamily="18" charset="0"/>
                <a:ea typeface="Times New Roman" panose="02020603050405020304" pitchFamily="18" charset="0"/>
              </a:rPr>
              <a:t>	Defenses to </a:t>
            </a:r>
            <a:r>
              <a:rPr lang="en-US" sz="2000" u="sng" dirty="0" err="1">
                <a:latin typeface="Times New Roman" panose="02020603050405020304" pitchFamily="18" charset="0"/>
                <a:ea typeface="Times New Roman" panose="02020603050405020304" pitchFamily="18" charset="0"/>
              </a:rPr>
              <a:t>Desny</a:t>
            </a:r>
            <a:r>
              <a:rPr lang="en-US" sz="2000" dirty="0">
                <a:latin typeface="Times New Roman" panose="02020603050405020304" pitchFamily="18" charset="0"/>
                <a:ea typeface="Times New Roman" panose="02020603050405020304" pitchFamily="18" charset="0"/>
              </a:rPr>
              <a:t> claims, include:</a:t>
            </a:r>
          </a:p>
          <a:p>
            <a:pPr algn="just">
              <a:tabLst>
                <a:tab pos="-685800" algn="l"/>
                <a:tab pos="-457200" algn="l"/>
              </a:tabLst>
            </a:pPr>
            <a:r>
              <a:rPr lang="en-US" sz="2000" dirty="0">
                <a:latin typeface="Times New Roman" panose="02020603050405020304" pitchFamily="18" charset="0"/>
                <a:ea typeface="Times New Roman" panose="02020603050405020304" pitchFamily="18" charset="0"/>
              </a:rPr>
              <a:t>			(1) No access or similarity</a:t>
            </a:r>
          </a:p>
          <a:p>
            <a:pPr marL="1371600" marR="0" indent="-457200" algn="just">
              <a:spcBef>
                <a:spcPts val="0"/>
              </a:spcBef>
              <a:spcAft>
                <a:spcPts val="0"/>
              </a:spcAft>
              <a:buAutoNum type="arabicParenBoth" startAt="2"/>
              <a:tabLst>
                <a:tab pos="-685800" algn="l"/>
                <a:tab pos="-457200" algn="l"/>
              </a:tabLst>
            </a:pPr>
            <a:r>
              <a:rPr lang="en-US" sz="2000" dirty="0">
                <a:latin typeface="Times New Roman" panose="02020603050405020304" pitchFamily="18" charset="0"/>
                <a:ea typeface="Times New Roman" panose="02020603050405020304" pitchFamily="18" charset="0"/>
              </a:rPr>
              <a:t>Independent Creation - Can be overcome by showing a “striking similarity” between the works</a:t>
            </a:r>
          </a:p>
          <a:p>
            <a:pPr algn="just">
              <a:tabLst>
                <a:tab pos="-685800" algn="l"/>
                <a:tab pos="-457200" algn="l"/>
              </a:tabLs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E756C79-D3F5-4EE2-AD03-F9E02C6B5B46}"/>
              </a:ext>
            </a:extLst>
          </p:cNvPr>
          <p:cNvSpPr txBox="1"/>
          <p:nvPr/>
        </p:nvSpPr>
        <p:spPr>
          <a:xfrm>
            <a:off x="687948" y="158923"/>
            <a:ext cx="10816104" cy="2031325"/>
          </a:xfrm>
          <a:prstGeom prst="rect">
            <a:avLst/>
          </a:prstGeom>
          <a:noFill/>
        </p:spPr>
        <p:txBody>
          <a:bodyPr wrap="square">
            <a:spAutoFit/>
          </a:bodyPr>
          <a:lstStyle/>
          <a:p>
            <a:pPr algn="just">
              <a:tabLst>
                <a:tab pos="-685800" algn="l"/>
                <a:tab pos="-457200" algn="l"/>
              </a:tabLst>
            </a:pPr>
            <a:r>
              <a:rPr lang="en-US" sz="1800" b="1" dirty="0">
                <a:latin typeface="Times New Roman" panose="02020603050405020304" pitchFamily="18" charset="0"/>
                <a:ea typeface="Times New Roman" panose="02020603050405020304" pitchFamily="18" charset="0"/>
              </a:rPr>
              <a:t>(D)	Contract Rights in Story Ideas</a:t>
            </a:r>
            <a:endParaRPr lang="en-US" sz="18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1800" b="1" dirty="0">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1800" b="1" dirty="0">
                <a:latin typeface="Times New Roman" panose="02020603050405020304" pitchFamily="18" charset="0"/>
                <a:ea typeface="Times New Roman" panose="02020603050405020304" pitchFamily="18" charset="0"/>
              </a:rPr>
              <a:t>“</a:t>
            </a:r>
            <a:r>
              <a:rPr lang="en-US" sz="1800" b="1" dirty="0" err="1">
                <a:latin typeface="Times New Roman" panose="02020603050405020304" pitchFamily="18" charset="0"/>
                <a:ea typeface="Times New Roman" panose="02020603050405020304" pitchFamily="18" charset="0"/>
              </a:rPr>
              <a:t>Desny</a:t>
            </a:r>
            <a:r>
              <a:rPr lang="en-US" sz="1800" b="1" dirty="0">
                <a:latin typeface="Times New Roman" panose="02020603050405020304" pitchFamily="18" charset="0"/>
                <a:ea typeface="Times New Roman" panose="02020603050405020304" pitchFamily="18" charset="0"/>
              </a:rPr>
              <a:t>” Claims – Implied Contract claims by Authors against movie/tv show producers</a:t>
            </a:r>
            <a:endParaRPr lang="en-US" sz="18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r>
              <a:rPr lang="en-US" sz="1800" i="1" u="sng" dirty="0" err="1">
                <a:latin typeface="Times New Roman" panose="02020603050405020304" pitchFamily="18" charset="0"/>
                <a:ea typeface="Times New Roman" panose="02020603050405020304" pitchFamily="18" charset="0"/>
              </a:rPr>
              <a:t>Desny</a:t>
            </a:r>
            <a:r>
              <a:rPr lang="en-US" sz="1800" i="1" u="sng" dirty="0">
                <a:latin typeface="Times New Roman" panose="02020603050405020304" pitchFamily="18" charset="0"/>
                <a:ea typeface="Times New Roman" panose="02020603050405020304" pitchFamily="18" charset="0"/>
              </a:rPr>
              <a:t> v. Wilder</a:t>
            </a:r>
            <a:r>
              <a:rPr lang="en-US" sz="1800" dirty="0">
                <a:latin typeface="Times New Roman" panose="02020603050405020304" pitchFamily="18" charset="0"/>
                <a:ea typeface="Times New Roman" panose="02020603050405020304" pitchFamily="18" charset="0"/>
              </a:rPr>
              <a:t> (p. 705)– Billy Wilder’s secretary advised </a:t>
            </a:r>
            <a:r>
              <a:rPr lang="en-US" sz="1800" dirty="0" err="1">
                <a:latin typeface="Times New Roman" panose="02020603050405020304" pitchFamily="18" charset="0"/>
                <a:ea typeface="Times New Roman" panose="02020603050405020304" pitchFamily="18" charset="0"/>
              </a:rPr>
              <a:t>Desny</a:t>
            </a:r>
            <a:r>
              <a:rPr lang="en-US" sz="1800" dirty="0">
                <a:latin typeface="Times New Roman" panose="02020603050405020304" pitchFamily="18" charset="0"/>
                <a:ea typeface="Times New Roman" panose="02020603050405020304" pitchFamily="18" charset="0"/>
              </a:rPr>
              <a:t> to prepare a synopsis of the story and submit it. Summary Judgment for Defendant was reversed based on implied Contract Theory, holding that ideas can be protected by Contract. $14,350 settlement</a:t>
            </a:r>
            <a:r>
              <a:rPr lang="en-US" sz="1600" dirty="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2470605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E92147-64D7-40AB-8787-EB4647626286}"/>
              </a:ext>
            </a:extLst>
          </p:cNvPr>
          <p:cNvSpPr/>
          <p:nvPr/>
        </p:nvSpPr>
        <p:spPr>
          <a:xfrm>
            <a:off x="669850" y="1807534"/>
            <a:ext cx="10653823" cy="2831544"/>
          </a:xfrm>
          <a:prstGeom prst="rect">
            <a:avLst/>
          </a:prstGeom>
        </p:spPr>
        <p:txBody>
          <a:bodyPr wrap="square">
            <a:spAutoFit/>
          </a:bodyPr>
          <a:lstStyle/>
          <a:p>
            <a:r>
              <a:rPr lang="en-US" sz="3200" i="1" u="sng" dirty="0"/>
              <a:t>Buchwald v. Paramount </a:t>
            </a:r>
            <a:r>
              <a:rPr lang="en-US" sz="3200" dirty="0"/>
              <a:t>- Involved the violation of an Express Contract where Paramount made a movie “Based Upon” Buchwald treatment. Court looked at Paramount’s access to the work and its similarity. Held that “Based Upon” = Based on a “Material Element” of, or was inspired by, Plaintiff’s work.</a:t>
            </a:r>
          </a:p>
          <a:p>
            <a:r>
              <a:rPr lang="en-US" dirty="0"/>
              <a:t>		</a:t>
            </a:r>
          </a:p>
        </p:txBody>
      </p:sp>
    </p:spTree>
    <p:extLst>
      <p:ext uri="{BB962C8B-B14F-4D97-AF65-F5344CB8AC3E}">
        <p14:creationId xmlns:p14="http://schemas.microsoft.com/office/powerpoint/2010/main" val="3671272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526D8-040A-451C-BA32-BA8207C9006E}"/>
              </a:ext>
            </a:extLst>
          </p:cNvPr>
          <p:cNvSpPr/>
          <p:nvPr/>
        </p:nvSpPr>
        <p:spPr>
          <a:xfrm>
            <a:off x="0" y="2073349"/>
            <a:ext cx="11504428" cy="2308324"/>
          </a:xfrm>
          <a:prstGeom prst="rect">
            <a:avLst/>
          </a:prstGeom>
        </p:spPr>
        <p:txBody>
          <a:bodyPr wrap="square">
            <a:spAutoFit/>
          </a:bodyPr>
          <a:lstStyle/>
          <a:p>
            <a:pPr marL="1371600" marR="0" indent="-457200" algn="just">
              <a:spcBef>
                <a:spcPts val="0"/>
              </a:spcBef>
              <a:spcAft>
                <a:spcPts val="0"/>
              </a:spcAft>
              <a:tabLst>
                <a:tab pos="-685800" algn="l"/>
                <a:tab pos="-457200" algn="l"/>
              </a:tabLst>
            </a:pPr>
            <a:r>
              <a:rPr lang="en-US" sz="3600" b="1" dirty="0">
                <a:latin typeface="Times New Roman" panose="02020603050405020304" pitchFamily="18" charset="0"/>
                <a:ea typeface="Times New Roman" panose="02020603050405020304" pitchFamily="18" charset="0"/>
              </a:rPr>
              <a:t>Inverse Ratio Rule - “The greater the access, the less similarity required”- Criticized and NOT the majority rule today, but still the rule in some jurisdictions, so be aware of it.</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5021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446DD-0620-4DAF-A991-AF49933F8B6F}"/>
              </a:ext>
            </a:extLst>
          </p:cNvPr>
          <p:cNvSpPr/>
          <p:nvPr/>
        </p:nvSpPr>
        <p:spPr>
          <a:xfrm>
            <a:off x="361508" y="243512"/>
            <a:ext cx="10366744" cy="6370975"/>
          </a:xfrm>
          <a:prstGeom prst="rect">
            <a:avLst/>
          </a:prstGeom>
        </p:spPr>
        <p:txBody>
          <a:bodyPr wrap="square">
            <a:spAutoFit/>
          </a:bodyPr>
          <a:lstStyle/>
          <a:p>
            <a:pPr marL="457200" marR="0" indent="-457200" algn="just">
              <a:spcBef>
                <a:spcPts val="0"/>
              </a:spcBef>
              <a:spcAft>
                <a:spcPts val="0"/>
              </a:spcAft>
            </a:pPr>
            <a:r>
              <a:rPr lang="en-US" sz="2400" b="1" dirty="0">
                <a:latin typeface="Times New Roman" panose="02020603050405020304" pitchFamily="18" charset="0"/>
                <a:ea typeface="Times New Roman" panose="02020603050405020304" pitchFamily="18" charset="0"/>
              </a:rPr>
              <a:t>(A)	Contract Formality in the movie world</a:t>
            </a:r>
            <a:r>
              <a:rPr lang="en-US" sz="2400" dirty="0">
                <a:latin typeface="Times New Roman" panose="02020603050405020304" pitchFamily="18" charset="0"/>
                <a:ea typeface="Times New Roman" panose="02020603050405020304" pitchFamily="18" charset="0"/>
              </a:rPr>
              <a:t> – Many deals based on a handshake or deal memo of questionable legal effect.</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(1)	Oral Contracts and Star Lawsuits</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Oral Contract in the </a:t>
            </a:r>
            <a:r>
              <a:rPr lang="en-US" sz="2400" u="sng" dirty="0">
                <a:latin typeface="Times New Roman" panose="02020603050405020304" pitchFamily="18" charset="0"/>
                <a:ea typeface="Times New Roman" panose="02020603050405020304" pitchFamily="18" charset="0"/>
              </a:rPr>
              <a:t>Basinger/Boxing Helena</a:t>
            </a:r>
            <a:r>
              <a:rPr lang="en-US" sz="2400" dirty="0">
                <a:latin typeface="Times New Roman" panose="02020603050405020304" pitchFamily="18" charset="0"/>
                <a:ea typeface="Times New Roman" panose="02020603050405020304" pitchFamily="18" charset="0"/>
              </a:rPr>
              <a:t> Case that surely would have been a          Blockbuster on par with </a:t>
            </a:r>
            <a:r>
              <a:rPr lang="en-US" sz="2400" i="1" dirty="0">
                <a:latin typeface="Times New Roman" panose="02020603050405020304" pitchFamily="18" charset="0"/>
                <a:ea typeface="Times New Roman" panose="02020603050405020304" pitchFamily="18" charset="0"/>
              </a:rPr>
              <a:t>The Hunger Games</a:t>
            </a:r>
            <a:r>
              <a:rPr lang="en-US" sz="2400" dirty="0">
                <a:latin typeface="Times New Roman" panose="02020603050405020304" pitchFamily="18" charset="0"/>
                <a:ea typeface="Times New Roman" panose="02020603050405020304" pitchFamily="18" charset="0"/>
              </a:rPr>
              <a:t> had Basinger not pulled out of her oral agreement.</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Court found sufficient evidence to support breach and large verdict, reversed on appeal based on the Jury Instructions, then settled.</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Best Practice – Require written Contract before filming begins</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(2)	Statute of Frauds – if Contract can be completed within 1 year, no written              agreement is required</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Exception = Promissory Estoppel</a:t>
            </a:r>
          </a:p>
          <a:p>
            <a:pPr marL="914400" marR="0" indent="-457200" algn="just">
              <a:spcBef>
                <a:spcPts val="0"/>
              </a:spcBef>
              <a:spcAft>
                <a:spcPts val="0"/>
              </a:spcAf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Also, loan-out companies are real and very useful; try to wrap the individual actor/artist into the contract by other means (e.g. indemnification)</a:t>
            </a:r>
          </a:p>
          <a:p>
            <a:pPr marL="457200" marR="0" indent="-457200" algn="just">
              <a:spcBef>
                <a:spcPts val="0"/>
              </a:spcBef>
              <a:spcAft>
                <a:spcPts val="0"/>
              </a:spcAft>
              <a:tabLst>
                <a:tab pos="-685800" algn="l"/>
                <a:tab pos="-457200" algn="l"/>
              </a:tabLs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92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C229E-CB00-437B-AEA0-3694B860566D}"/>
              </a:ext>
            </a:extLst>
          </p:cNvPr>
          <p:cNvSpPr/>
          <p:nvPr/>
        </p:nvSpPr>
        <p:spPr>
          <a:xfrm>
            <a:off x="1222744" y="765544"/>
            <a:ext cx="9016409" cy="4770537"/>
          </a:xfrm>
          <a:prstGeom prst="rect">
            <a:avLst/>
          </a:prstGeom>
        </p:spPr>
        <p:txBody>
          <a:bodyPr wrap="square">
            <a:spAutoFit/>
          </a:bodyPr>
          <a:lstStyle/>
          <a:p>
            <a:pPr marL="228600" marR="0" indent="-228600" algn="just">
              <a:spcBef>
                <a:spcPts val="0"/>
              </a:spcBef>
              <a:spcAft>
                <a:spcPts val="0"/>
              </a:spcAft>
            </a:pPr>
            <a:r>
              <a:rPr lang="en-US" sz="4800" b="1" dirty="0">
                <a:latin typeface="Times New Roman" panose="02020603050405020304" pitchFamily="18" charset="0"/>
                <a:ea typeface="Times New Roman" panose="02020603050405020304" pitchFamily="18" charset="0"/>
              </a:rPr>
              <a:t>3.	Lawyer’s Role</a:t>
            </a:r>
            <a:endParaRPr lang="en-US" sz="4800"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685800" algn="l"/>
                <a:tab pos="-457200" algn="l"/>
              </a:tabLst>
            </a:pPr>
            <a:r>
              <a:rPr lang="en-US" sz="3200" dirty="0">
                <a:latin typeface="Times New Roman" panose="02020603050405020304" pitchFamily="18" charset="0"/>
                <a:ea typeface="Times New Roman" panose="02020603050405020304" pitchFamily="18" charset="0"/>
              </a:rPr>
              <a:t>Don’t have to go into a traditional law practice. Many presidents are lawyers.</a:t>
            </a:r>
          </a:p>
          <a:p>
            <a:pPr marL="228600" marR="0" algn="just">
              <a:spcBef>
                <a:spcPts val="0"/>
              </a:spcBef>
              <a:spcAft>
                <a:spcPts val="0"/>
              </a:spcAft>
              <a:tabLst>
                <a:tab pos="-685800" algn="l"/>
                <a:tab pos="-457200" algn="l"/>
              </a:tabLst>
            </a:pPr>
            <a:r>
              <a:rPr lang="en-US" sz="3200" dirty="0">
                <a:latin typeface="Times New Roman" panose="02020603050405020304" pitchFamily="18" charset="0"/>
                <a:ea typeface="Times New Roman" panose="02020603050405020304" pitchFamily="18" charset="0"/>
              </a:rPr>
              <a:t>Clive Davis, Columbia, J. Records - Whitney Houston, Dylan, Joplin, Springsteen, Billy Joel, Aerosmith, Pink Floyd. Summer Redstone – President of Viacom.</a:t>
            </a:r>
          </a:p>
          <a:p>
            <a:pPr marL="228600" marR="0" algn="just">
              <a:spcBef>
                <a:spcPts val="0"/>
              </a:spcBef>
              <a:spcAft>
                <a:spcPts val="0"/>
              </a:spcAft>
              <a:tabLst>
                <a:tab pos="-685800" algn="l"/>
                <a:tab pos="-457200" algn="l"/>
              </a:tabLst>
            </a:pPr>
            <a:r>
              <a:rPr lang="en-US" sz="3200" dirty="0">
                <a:latin typeface="Times New Roman" panose="02020603050405020304" pitchFamily="18" charset="0"/>
                <a:ea typeface="Times New Roman" panose="02020603050405020304" pitchFamily="18" charset="0"/>
              </a:rPr>
              <a:t>Lawyers are involved in every aspect of the business.</a:t>
            </a:r>
          </a:p>
        </p:txBody>
      </p:sp>
    </p:spTree>
    <p:extLst>
      <p:ext uri="{BB962C8B-B14F-4D97-AF65-F5344CB8AC3E}">
        <p14:creationId xmlns:p14="http://schemas.microsoft.com/office/powerpoint/2010/main" val="1795025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446DD-0620-4DAF-A991-AF49933F8B6F}"/>
              </a:ext>
            </a:extLst>
          </p:cNvPr>
          <p:cNvSpPr/>
          <p:nvPr/>
        </p:nvSpPr>
        <p:spPr>
          <a:xfrm>
            <a:off x="912628" y="1157912"/>
            <a:ext cx="10366744" cy="3785652"/>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400" i="1" u="sng" dirty="0">
                <a:latin typeface="Times New Roman" panose="02020603050405020304" pitchFamily="18" charset="0"/>
                <a:ea typeface="Times New Roman" panose="02020603050405020304" pitchFamily="18" charset="0"/>
              </a:rPr>
              <a:t>Alexander v. MGM</a:t>
            </a:r>
            <a:r>
              <a:rPr lang="en-US" sz="2400" dirty="0">
                <a:latin typeface="Times New Roman" panose="02020603050405020304" pitchFamily="18" charset="0"/>
                <a:ea typeface="Times New Roman" panose="02020603050405020304" pitchFamily="18" charset="0"/>
              </a:rPr>
              <a:t> – Twitter Fail. Can’t shout your unprotected idea into a room and get upset that you’ve lost your exclusive rights!</a:t>
            </a:r>
            <a:r>
              <a:rPr lang="en-US" sz="2400" i="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No evidence of acceptance or that Plaintiff would receive any compensation; no terms to imply</a:t>
            </a:r>
            <a:endParaRPr lang="en-US" sz="2400" i="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400" i="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400" i="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marL="461963" marR="0" indent="-457200" algn="just">
              <a:spcBef>
                <a:spcPts val="0"/>
              </a:spcBef>
              <a:spcAft>
                <a:spcPts val="0"/>
              </a:spcAft>
              <a:tabLst>
                <a:tab pos="-685800" algn="l"/>
                <a:tab pos="-457200" algn="l"/>
              </a:tabLst>
            </a:pPr>
            <a:r>
              <a:rPr lang="en-US" sz="2400" i="1" u="sng" dirty="0">
                <a:latin typeface="Times New Roman" panose="02020603050405020304" pitchFamily="18" charset="0"/>
                <a:ea typeface="Times New Roman" panose="02020603050405020304" pitchFamily="18" charset="0"/>
              </a:rPr>
              <a:t>Elvin Associates v. Aretha Franklin</a:t>
            </a:r>
            <a:r>
              <a:rPr lang="en-US" sz="2400" dirty="0">
                <a:latin typeface="Times New Roman" panose="02020603050405020304" pitchFamily="18" charset="0"/>
                <a:ea typeface="Times New Roman" panose="02020603050405020304" pitchFamily="18" charset="0"/>
              </a:rPr>
              <a:t> Case - No Contract claim, but the Plaintiff reasonably relied to its detriment on Aretha’s promise to perform. Aretha had knowledge of the Plaintiff’s investment in reliance on this promise. (Don’t tell Olivas)</a:t>
            </a:r>
          </a:p>
        </p:txBody>
      </p:sp>
    </p:spTree>
    <p:extLst>
      <p:ext uri="{BB962C8B-B14F-4D97-AF65-F5344CB8AC3E}">
        <p14:creationId xmlns:p14="http://schemas.microsoft.com/office/powerpoint/2010/main" val="84456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E8B42-27E4-44F3-905A-C681941F6CC0}"/>
              </a:ext>
            </a:extLst>
          </p:cNvPr>
          <p:cNvSpPr/>
          <p:nvPr/>
        </p:nvSpPr>
        <p:spPr>
          <a:xfrm>
            <a:off x="274674" y="143354"/>
            <a:ext cx="11642651" cy="4257576"/>
          </a:xfrm>
          <a:prstGeom prst="rect">
            <a:avLst/>
          </a:prstGeom>
        </p:spPr>
        <p:txBody>
          <a:bodyPr wrap="square">
            <a:spAutoFit/>
          </a:bodyPr>
          <a:lstStyle/>
          <a:p>
            <a:pPr marL="914400" marR="0" indent="-457200" algn="just">
              <a:spcBef>
                <a:spcPts val="0"/>
              </a:spcBef>
              <a:spcAft>
                <a:spcPts val="0"/>
              </a:spcAft>
              <a:tabLst>
                <a:tab pos="-685800" algn="l"/>
                <a:tab pos="-457200" algn="l"/>
              </a:tabLst>
            </a:pPr>
            <a:r>
              <a:rPr lang="en-US" sz="2100" i="1" u="sng" dirty="0">
                <a:latin typeface="Times New Roman" panose="02020603050405020304" pitchFamily="18" charset="0"/>
                <a:ea typeface="Times New Roman" panose="02020603050405020304" pitchFamily="18" charset="0"/>
              </a:rPr>
              <a:t>Gold Seal Productions v. RKO Radio Pictures</a:t>
            </a:r>
            <a:r>
              <a:rPr lang="en-US" sz="2100" dirty="0">
                <a:latin typeface="Times New Roman" panose="02020603050405020304" pitchFamily="18" charset="0"/>
                <a:ea typeface="Times New Roman" panose="02020603050405020304" pitchFamily="18" charset="0"/>
              </a:rPr>
              <a:t> - Oral film contract enforced, based in part on the Parties’ </a:t>
            </a:r>
            <a:r>
              <a:rPr lang="en-US" sz="2100" b="1" dirty="0">
                <a:latin typeface="Times New Roman" panose="02020603050405020304" pitchFamily="18" charset="0"/>
                <a:ea typeface="Times New Roman" panose="02020603050405020304" pitchFamily="18" charset="0"/>
              </a:rPr>
              <a:t>Agreement on a previous film</a:t>
            </a:r>
            <a:r>
              <a:rPr lang="en-US" sz="2100" dirty="0">
                <a:latin typeface="Times New Roman" panose="02020603050405020304" pitchFamily="18" charset="0"/>
                <a:ea typeface="Times New Roman" panose="02020603050405020304" pitchFamily="18" charset="0"/>
              </a:rPr>
              <a:t>. Just because the parties have said they will enter into a written Contract to follow does not mean that a previous oral agreement won’t be enforced.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Yocel’s Language: </a:t>
            </a:r>
            <a:r>
              <a:rPr lang="en-US" sz="2400" b="1" i="0" dirty="0">
                <a:solidFill>
                  <a:srgbClr val="222222"/>
                </a:solidFill>
                <a:effectLst/>
                <a:latin typeface="Arial" panose="020B0604020202020204" pitchFamily="34" charset="0"/>
              </a:rPr>
              <a:t>Of course, this email and any future  communications that we may have about this proposal will be considered and used for settlement negotiations only and will not be used for any other purpose or construed as a promise or agreement to settle on our part. Moreover, Discos Ciudad reserves all rights until such time as there is an executed comprehensive written agreement on all issues which is signed by both parties.</a:t>
            </a:r>
            <a:endParaRPr lang="en-US" sz="2100"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8919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84715-25A2-486A-B620-EC975C552B60}"/>
              </a:ext>
            </a:extLst>
          </p:cNvPr>
          <p:cNvSpPr/>
          <p:nvPr/>
        </p:nvSpPr>
        <p:spPr>
          <a:xfrm>
            <a:off x="406725" y="162328"/>
            <a:ext cx="10866475" cy="5632311"/>
          </a:xfrm>
          <a:prstGeom prst="rect">
            <a:avLst/>
          </a:prstGeom>
        </p:spPr>
        <p:txBody>
          <a:bodyPr wrap="square">
            <a:spAutoFit/>
          </a:bodyPr>
          <a:lstStyle/>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	Definiteness – Restatement Position</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Contract must provide a basis for determining the existence of a breach and for giving an appropriate remedy.</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No objective criteria to measure best efforts – </a:t>
            </a:r>
            <a:r>
              <a:rPr lang="en-US" sz="2400" u="sng" dirty="0">
                <a:latin typeface="Times New Roman" panose="02020603050405020304" pitchFamily="18" charset="0"/>
                <a:ea typeface="Times New Roman" panose="02020603050405020304" pitchFamily="18" charset="0"/>
              </a:rPr>
              <a:t>it was only an agreement to negotiate</a:t>
            </a:r>
            <a:r>
              <a:rPr lang="en-US" sz="2400" dirty="0">
                <a:latin typeface="Times New Roman" panose="02020603050405020304" pitchFamily="18" charset="0"/>
                <a:ea typeface="Times New Roman" panose="02020603050405020304" pitchFamily="18" charset="0"/>
              </a:rPr>
              <a:t>.</a:t>
            </a:r>
            <a:r>
              <a:rPr lang="en-US" sz="2400" i="1" u="sng" dirty="0">
                <a:latin typeface="Times New Roman" panose="02020603050405020304" pitchFamily="18" charset="0"/>
                <a:ea typeface="Times New Roman" panose="02020603050405020304" pitchFamily="18" charset="0"/>
              </a:rPr>
              <a:t> Pinnacle Books, Inc. v. Harlequin Entertainment, Ltd.</a:t>
            </a:r>
            <a:r>
              <a:rPr lang="en-US" sz="2400" dirty="0">
                <a:latin typeface="Times New Roman" panose="02020603050405020304" pitchFamily="18" charset="0"/>
                <a:ea typeface="Times New Roman" panose="02020603050405020304" pitchFamily="18" charset="0"/>
              </a:rPr>
              <a:t> (The “Executioner”) – Written Contract providing for both parties to exercise </a:t>
            </a:r>
            <a:r>
              <a:rPr lang="en-US" sz="2400" b="1" dirty="0">
                <a:latin typeface="Times New Roman" panose="02020603050405020304" pitchFamily="18" charset="0"/>
                <a:ea typeface="Times New Roman" panose="02020603050405020304" pitchFamily="18" charset="0"/>
              </a:rPr>
              <a:t>“best efforts” to negotiate contract extension </a:t>
            </a:r>
            <a:r>
              <a:rPr lang="en-US" sz="2400" dirty="0">
                <a:latin typeface="Times New Roman" panose="02020603050405020304" pitchFamily="18" charset="0"/>
                <a:ea typeface="Times New Roman" panose="02020603050405020304" pitchFamily="18" charset="0"/>
              </a:rPr>
              <a:t>was too vague to be enforced. Reason </a:t>
            </a:r>
          </a:p>
          <a:p>
            <a:pPr marL="914400" marR="0" indent="-457200" algn="just">
              <a:spcBef>
                <a:spcPts val="0"/>
              </a:spcBef>
              <a:spcAft>
                <a:spcPts val="0"/>
              </a:spcAf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Alternative Contract provisions:</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(1)	Time period for exclusive negotiations; and</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	Right of First Refusal / Right to be advised of any offers. </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Must have clear set of guidelines to determine “Best Efforts” - make determination as objective as possible.</a:t>
            </a:r>
          </a:p>
          <a:p>
            <a:pPr algn="just">
              <a:tabLst>
                <a:tab pos="-685800" algn="l"/>
                <a:tab pos="-457200" algn="l"/>
              </a:tabLst>
            </a:pP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2558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C7EBA6-4C76-4DFD-80E4-DD9EE0DE32E2}"/>
              </a:ext>
            </a:extLst>
          </p:cNvPr>
          <p:cNvSpPr/>
          <p:nvPr/>
        </p:nvSpPr>
        <p:spPr>
          <a:xfrm>
            <a:off x="281984" y="0"/>
            <a:ext cx="10823944" cy="7386638"/>
          </a:xfrm>
          <a:prstGeom prst="rect">
            <a:avLst/>
          </a:prstGeom>
        </p:spPr>
        <p:txBody>
          <a:bodyPr wrap="square">
            <a:spAutoFit/>
          </a:bodyPr>
          <a:lstStyle/>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Consideration and Mutuality</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Contract must have consideration to be enforceable</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i="1" u="sng" dirty="0" err="1">
                <a:latin typeface="Times New Roman" panose="02020603050405020304" pitchFamily="18" charset="0"/>
                <a:ea typeface="Times New Roman" panose="02020603050405020304" pitchFamily="18" charset="0"/>
              </a:rPr>
              <a:t>Witmark</a:t>
            </a:r>
            <a:r>
              <a:rPr lang="en-US" sz="2400" i="1" u="sng" dirty="0">
                <a:latin typeface="Times New Roman" panose="02020603050405020304" pitchFamily="18" charset="0"/>
                <a:ea typeface="Times New Roman" panose="02020603050405020304" pitchFamily="18" charset="0"/>
              </a:rPr>
              <a:t> &amp; Sons v. Peters</a:t>
            </a:r>
            <a:r>
              <a:rPr lang="en-US" sz="2400" dirty="0">
                <a:latin typeface="Times New Roman" panose="02020603050405020304" pitchFamily="18" charset="0"/>
                <a:ea typeface="Times New Roman" panose="02020603050405020304" pitchFamily="18" charset="0"/>
              </a:rPr>
              <a:t> - Contract which </a:t>
            </a:r>
            <a:r>
              <a:rPr lang="en-US" sz="2400" b="1" dirty="0">
                <a:latin typeface="Times New Roman" panose="02020603050405020304" pitchFamily="18" charset="0"/>
                <a:ea typeface="Times New Roman" panose="02020603050405020304" pitchFamily="18" charset="0"/>
              </a:rPr>
              <a:t>did </a:t>
            </a:r>
            <a:r>
              <a:rPr lang="en-US" sz="2400" b="1" u="sng" dirty="0">
                <a:latin typeface="Times New Roman" panose="02020603050405020304" pitchFamily="18" charset="0"/>
                <a:ea typeface="Times New Roman" panose="02020603050405020304" pitchFamily="18" charset="0"/>
              </a:rPr>
              <a:t>not</a:t>
            </a:r>
            <a:r>
              <a:rPr lang="en-US" sz="2400" b="1" dirty="0">
                <a:latin typeface="Times New Roman" panose="02020603050405020304" pitchFamily="18" charset="0"/>
                <a:ea typeface="Times New Roman" panose="02020603050405020304" pitchFamily="18" charset="0"/>
              </a:rPr>
              <a:t> require music publisher to publish all compositions </a:t>
            </a:r>
            <a:r>
              <a:rPr lang="en-US" sz="2400" dirty="0">
                <a:latin typeface="Times New Roman" panose="02020603050405020304" pitchFamily="18" charset="0"/>
                <a:ea typeface="Times New Roman" panose="02020603050405020304" pitchFamily="18" charset="0"/>
              </a:rPr>
              <a:t>lacked consideration. C/F</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i="1" u="sng" dirty="0">
                <a:latin typeface="Times New Roman" panose="02020603050405020304" pitchFamily="18" charset="0"/>
                <a:ea typeface="Times New Roman" panose="02020603050405020304" pitchFamily="18" charset="0"/>
              </a:rPr>
              <a:t>Wood v. Lucy</a:t>
            </a:r>
            <a:r>
              <a:rPr lang="en-US" sz="2400" dirty="0">
                <a:latin typeface="Times New Roman" panose="02020603050405020304" pitchFamily="18" charset="0"/>
                <a:ea typeface="Times New Roman" panose="02020603050405020304" pitchFamily="18" charset="0"/>
              </a:rPr>
              <a:t> - Landmark Case – </a:t>
            </a:r>
            <a:r>
              <a:rPr lang="en-US" sz="2400" dirty="0" err="1">
                <a:latin typeface="Times New Roman" panose="02020603050405020304" pitchFamily="18" charset="0"/>
                <a:ea typeface="Times New Roman" panose="02020603050405020304" pitchFamily="18" charset="0"/>
              </a:rPr>
              <a:t>Designer|Influencer</a:t>
            </a:r>
            <a:r>
              <a:rPr lang="en-US" sz="2400" dirty="0">
                <a:latin typeface="Times New Roman" panose="02020603050405020304" pitchFamily="18" charset="0"/>
                <a:ea typeface="Times New Roman" panose="02020603050405020304" pitchFamily="18" charset="0"/>
              </a:rPr>
              <a:t> gave Defendant the exclusive right to market her designs. Judge Cardozo found an </a:t>
            </a:r>
            <a:r>
              <a:rPr lang="en-US" sz="2400" b="1" dirty="0">
                <a:latin typeface="Times New Roman" panose="02020603050405020304" pitchFamily="18" charset="0"/>
                <a:ea typeface="Times New Roman" panose="02020603050405020304" pitchFamily="18" charset="0"/>
              </a:rPr>
              <a:t>implied promise to use reasonable efforts to market </a:t>
            </a:r>
            <a:r>
              <a:rPr lang="en-US" sz="2400" dirty="0">
                <a:latin typeface="Times New Roman" panose="02020603050405020304" pitchFamily="18" charset="0"/>
                <a:ea typeface="Times New Roman" panose="02020603050405020304" pitchFamily="18" charset="0"/>
              </a:rPr>
              <a:t>her designs and upheld the Contract. </a:t>
            </a:r>
          </a:p>
          <a:p>
            <a:endParaRPr lang="en-US" sz="2400" u="sng" dirty="0"/>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But, under </a:t>
            </a:r>
            <a:r>
              <a:rPr lang="en-US" sz="2400" u="sng" dirty="0">
                <a:latin typeface="Times New Roman" panose="02020603050405020304" pitchFamily="18" charset="0"/>
                <a:ea typeface="Times New Roman" panose="02020603050405020304" pitchFamily="18" charset="0"/>
              </a:rPr>
              <a:t>Formosa Plastics</a:t>
            </a:r>
            <a:r>
              <a:rPr lang="en-US" sz="2400" dirty="0">
                <a:latin typeface="Times New Roman" panose="02020603050405020304" pitchFamily="18" charset="0"/>
                <a:ea typeface="Times New Roman" panose="02020603050405020304" pitchFamily="18" charset="0"/>
              </a:rPr>
              <a:t> - 1998 Tex. S. Court case, Gen, No Implied Covenant of Good Faith &amp; Fair Dealing in Texas except:</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(1)UCC; </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(2)Insurance Contracts; and</a:t>
            </a:r>
          </a:p>
          <a:p>
            <a:pPr algn="just"/>
            <a:r>
              <a:rPr lang="en-US" sz="2400" dirty="0">
                <a:latin typeface="Times New Roman" panose="02020603050405020304" pitchFamily="18" charset="0"/>
                <a:ea typeface="Times New Roman" panose="02020603050405020304" pitchFamily="18" charset="0"/>
              </a:rPr>
              <a:t>      (3)	Fiduciary Duty.</a:t>
            </a:r>
            <a:endParaRPr lang="en-US" sz="2400" u="sng" dirty="0"/>
          </a:p>
          <a:p>
            <a:endParaRPr lang="en-US" sz="2400" u="sng" dirty="0"/>
          </a:p>
          <a:p>
            <a:r>
              <a:rPr lang="en-US" sz="2400" u="sng" dirty="0"/>
              <a:t>Bonner v. Westbound Records, Inc</a:t>
            </a:r>
            <a:r>
              <a:rPr lang="en-US" sz="2400" dirty="0"/>
              <a:t>. - </a:t>
            </a:r>
            <a:r>
              <a:rPr lang="en-US" sz="2400" b="1" dirty="0"/>
              <a:t>Ohio players </a:t>
            </a:r>
            <a:r>
              <a:rPr lang="en-US" sz="2400" dirty="0"/>
              <a:t>sued for DJ claiming lack of consideration. Even though the </a:t>
            </a:r>
            <a:r>
              <a:rPr lang="en-US" sz="2400" b="1" dirty="0"/>
              <a:t>Contract did not specifically require Defendant to do anything, </a:t>
            </a:r>
            <a:r>
              <a:rPr lang="en-US" sz="2400" dirty="0"/>
              <a:t>Court again found an </a:t>
            </a:r>
            <a:r>
              <a:rPr lang="en-US" sz="2400" u="sng" dirty="0"/>
              <a:t>implied duty of good faith and fair dealing.</a:t>
            </a:r>
            <a:r>
              <a:rPr lang="en-US" sz="2400" dirty="0"/>
              <a:t> The Contract language was insufficient to nullify this implied promise.</a:t>
            </a:r>
          </a:p>
          <a:p>
            <a:endParaRPr lang="en-US" sz="2400" dirty="0"/>
          </a:p>
          <a:p>
            <a:endParaRPr lang="en-US" dirty="0"/>
          </a:p>
        </p:txBody>
      </p:sp>
    </p:spTree>
    <p:extLst>
      <p:ext uri="{BB962C8B-B14F-4D97-AF65-F5344CB8AC3E}">
        <p14:creationId xmlns:p14="http://schemas.microsoft.com/office/powerpoint/2010/main" val="1273143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0D304-D223-46FC-BF58-A93F287F7A3A}"/>
              </a:ext>
            </a:extLst>
          </p:cNvPr>
          <p:cNvSpPr/>
          <p:nvPr/>
        </p:nvSpPr>
        <p:spPr>
          <a:xfrm>
            <a:off x="318977" y="140970"/>
            <a:ext cx="11249246" cy="6740307"/>
          </a:xfrm>
          <a:prstGeom prst="rect">
            <a:avLst/>
          </a:prstGeom>
        </p:spPr>
        <p:txBody>
          <a:bodyPr wrap="square">
            <a:spAutoFit/>
          </a:bodyPr>
          <a:lstStyle/>
          <a:p>
            <a:r>
              <a:rPr lang="en-US" sz="2400" b="1" dirty="0"/>
              <a:t>Contract Parties – Minors</a:t>
            </a:r>
          </a:p>
          <a:p>
            <a:r>
              <a:rPr lang="en-US" sz="2400" dirty="0"/>
              <a:t>Minors can disaffirm Contracts – Common Law Rule.</a:t>
            </a:r>
          </a:p>
          <a:p>
            <a:endParaRPr lang="en-US" sz="2400" dirty="0"/>
          </a:p>
          <a:p>
            <a:r>
              <a:rPr lang="en-US" sz="2400" i="1" u="sng" dirty="0"/>
              <a:t>Scott Eden Management v. </a:t>
            </a:r>
            <a:r>
              <a:rPr lang="en-US" sz="2400" i="1" u="sng" dirty="0" err="1"/>
              <a:t>Kavovit</a:t>
            </a:r>
            <a:r>
              <a:rPr lang="en-US" sz="2400" i="1" u="sng" dirty="0"/>
              <a:t> </a:t>
            </a:r>
            <a:r>
              <a:rPr lang="en-US" sz="2400" dirty="0"/>
              <a:t>– Manager entitled to the benefit of Contract he negotiated, based on principles of unjust enrichment. Minor can’t be put in a better position after disaffirmance.</a:t>
            </a:r>
          </a:p>
          <a:p>
            <a:endParaRPr lang="en-US" sz="2400" dirty="0"/>
          </a:p>
          <a:p>
            <a:r>
              <a:rPr lang="en-US" sz="2400" dirty="0"/>
              <a:t>Statutes now address this and Court approval may require that funds be set aside. “Coogan” Account (CA)- 15% of child earnings set aside in blocked trust until child is emancipated or reaches majority age. Similar laws in IL, KA, LA, NV, NM, NC, PA, TN</a:t>
            </a:r>
          </a:p>
          <a:p>
            <a:endParaRPr lang="en-US" sz="2400" u="sng" dirty="0"/>
          </a:p>
          <a:p>
            <a:r>
              <a:rPr lang="en-US" sz="2400" u="sng" dirty="0"/>
              <a:t>TX Prob Code §901, et seq. “Contracts in Arts, Entertainment, Advertisement, and Sports”</a:t>
            </a:r>
          </a:p>
          <a:p>
            <a:r>
              <a:rPr lang="en-US" sz="2400" dirty="0"/>
              <a:t>903 – can petition court approving contract, not voidable due solely to incapacity</a:t>
            </a:r>
          </a:p>
          <a:p>
            <a:r>
              <a:rPr lang="en-US" sz="2400" dirty="0"/>
              <a:t>904 – “reasonable amount” of net earnings be placed into trust for benefit of the minor</a:t>
            </a:r>
          </a:p>
          <a:p>
            <a:endParaRPr lang="en-US" dirty="0"/>
          </a:p>
          <a:p>
            <a:r>
              <a:rPr lang="en-US" sz="2000" i="1" u="sng" dirty="0"/>
              <a:t>In Re. to Prinze </a:t>
            </a:r>
            <a:r>
              <a:rPr lang="en-US" sz="2000" dirty="0"/>
              <a:t>– </a:t>
            </a:r>
            <a:r>
              <a:rPr lang="en-US" sz="2000" dirty="0" err="1"/>
              <a:t>Disafirming</a:t>
            </a:r>
            <a:r>
              <a:rPr lang="en-US" sz="2000" dirty="0"/>
              <a:t> is shield not sword (</a:t>
            </a:r>
            <a:r>
              <a:rPr lang="en-US" sz="2000" dirty="0" err="1"/>
              <a:t>Kavovit</a:t>
            </a:r>
            <a:r>
              <a:rPr lang="en-US" sz="2000" dirty="0"/>
              <a:t>) </a:t>
            </a:r>
            <a:r>
              <a:rPr lang="en-US" sz="2000" b="1" dirty="0"/>
              <a:t>even if </a:t>
            </a:r>
            <a:r>
              <a:rPr lang="en-US" sz="2000" dirty="0"/>
              <a:t>the Contract was not in accordance with the statute and prob. wouldn’t have been approved. (At least in NY)</a:t>
            </a:r>
          </a:p>
          <a:p>
            <a:endParaRPr lang="en-US" dirty="0"/>
          </a:p>
        </p:txBody>
      </p:sp>
    </p:spTree>
    <p:extLst>
      <p:ext uri="{BB962C8B-B14F-4D97-AF65-F5344CB8AC3E}">
        <p14:creationId xmlns:p14="http://schemas.microsoft.com/office/powerpoint/2010/main" val="18524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01FB4-DAF3-4BCD-A87E-C568D49B418A}"/>
              </a:ext>
            </a:extLst>
          </p:cNvPr>
          <p:cNvSpPr/>
          <p:nvPr/>
        </p:nvSpPr>
        <p:spPr>
          <a:xfrm>
            <a:off x="0" y="440514"/>
            <a:ext cx="11920870" cy="5632311"/>
          </a:xfrm>
          <a:prstGeom prst="rect">
            <a:avLst/>
          </a:prstGeom>
        </p:spPr>
        <p:txBody>
          <a:bodyPr wrap="square">
            <a:spAutoFit/>
          </a:bodyPr>
          <a:lstStyle/>
          <a:p>
            <a:pPr algn="jus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000" b="1" dirty="0">
                <a:latin typeface="Times New Roman" panose="02020603050405020304" pitchFamily="18" charset="0"/>
                <a:ea typeface="Times New Roman" panose="02020603050405020304" pitchFamily="18" charset="0"/>
              </a:rPr>
              <a:t>(E) Duration of Contracts</a:t>
            </a: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California Civil Code’s 7-year statute applies to recording Contracts, so this is a troubling issue.</a:t>
            </a: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457200" marR="0" indent="-17145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457200" marR="0" algn="just">
              <a:spcBef>
                <a:spcPts val="0"/>
              </a:spcBef>
              <a:spcAft>
                <a:spcPts val="0"/>
              </a:spcAft>
              <a:tabLst>
                <a:tab pos="-685800" algn="l"/>
                <a:tab pos="-457200" algn="l"/>
              </a:tabLst>
            </a:pPr>
            <a:r>
              <a:rPr lang="en-US" sz="2000" b="1" dirty="0">
                <a:latin typeface="Times New Roman" panose="02020603050405020304" pitchFamily="18" charset="0"/>
                <a:ea typeface="Times New Roman" panose="02020603050405020304" pitchFamily="18" charset="0"/>
              </a:rPr>
              <a:t>Movie Contracts</a:t>
            </a: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De Haviland v. Warner Bros</a:t>
            </a:r>
            <a:r>
              <a:rPr lang="en-US" sz="2000" dirty="0">
                <a:latin typeface="Times New Roman" panose="02020603050405020304" pitchFamily="18" charset="0"/>
                <a:ea typeface="Times New Roman" panose="02020603050405020304" pitchFamily="18" charset="0"/>
              </a:rPr>
              <a:t> – Actress was suspended under her Contract, but the Court ruled that the statute means </a:t>
            </a:r>
            <a:r>
              <a:rPr lang="en-US" sz="2000" u="sng" dirty="0">
                <a:latin typeface="Times New Roman" panose="02020603050405020304" pitchFamily="18" charset="0"/>
                <a:ea typeface="Times New Roman" panose="02020603050405020304" pitchFamily="18" charset="0"/>
              </a:rPr>
              <a:t>calendar</a:t>
            </a:r>
            <a:r>
              <a:rPr lang="en-US" sz="2000" dirty="0">
                <a:latin typeface="Times New Roman" panose="02020603050405020304" pitchFamily="18" charset="0"/>
                <a:ea typeface="Times New Roman" panose="02020603050405020304" pitchFamily="18" charset="0"/>
              </a:rPr>
              <a:t> years, and not years of service. </a:t>
            </a:r>
            <a:r>
              <a:rPr lang="en-US" sz="2000" u="sng" dirty="0">
                <a:latin typeface="Times New Roman" panose="02020603050405020304" pitchFamily="18" charset="0"/>
                <a:ea typeface="Times New Roman" panose="02020603050405020304" pitchFamily="18" charset="0"/>
              </a:rPr>
              <a:t>Can’t be waived</a:t>
            </a:r>
            <a:r>
              <a:rPr lang="en-US" sz="2000" dirty="0">
                <a:latin typeface="Times New Roman" panose="02020603050405020304" pitchFamily="18" charset="0"/>
                <a:ea typeface="Times New Roman" panose="02020603050405020304" pitchFamily="18" charset="0"/>
              </a:rPr>
              <a:t>.</a:t>
            </a:r>
          </a:p>
          <a:p>
            <a:pPr marL="914400" marR="0" indent="-457200" algn="just">
              <a:spcBef>
                <a:spcPts val="0"/>
              </a:spcBef>
              <a:spcAft>
                <a:spcPts val="0"/>
              </a:spcAft>
              <a:tabLst>
                <a:tab pos="-685800" algn="l"/>
                <a:tab pos="-457200" algn="l"/>
              </a:tabLs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Ketcham v. Hall Syndicate</a:t>
            </a:r>
            <a:r>
              <a:rPr lang="en-US" sz="2000" dirty="0">
                <a:latin typeface="Times New Roman" panose="02020603050405020304" pitchFamily="18" charset="0"/>
                <a:ea typeface="Times New Roman" panose="02020603050405020304" pitchFamily="18" charset="0"/>
              </a:rPr>
              <a:t> – Dennis the Menace – Contract which stipulated that it would be renewed for every year in which Plaintiff’s income from syndication was over a stipulated amount, held enforceable and not lacking mutuality. Court held that the Contract was for indefinite duration and not indefinite term. </a:t>
            </a:r>
            <a:r>
              <a:rPr lang="en-US" sz="2000" b="1" dirty="0">
                <a:latin typeface="Times New Roman" panose="02020603050405020304" pitchFamily="18" charset="0"/>
                <a:ea typeface="Times New Roman" panose="02020603050405020304" pitchFamily="18" charset="0"/>
              </a:rPr>
              <a:t>Compare with </a:t>
            </a:r>
            <a:r>
              <a:rPr lang="en-US" sz="2000" b="1" i="1" dirty="0">
                <a:latin typeface="Times New Roman" panose="02020603050405020304" pitchFamily="18" charset="0"/>
                <a:ea typeface="Times New Roman" panose="02020603050405020304" pitchFamily="18" charset="0"/>
              </a:rPr>
              <a:t>Ichiban v Rap-A-Lot </a:t>
            </a:r>
            <a:r>
              <a:rPr lang="en-US" sz="2000" b="1" dirty="0">
                <a:latin typeface="Times New Roman" panose="02020603050405020304" pitchFamily="18" charset="0"/>
                <a:ea typeface="Times New Roman" panose="02020603050405020304" pitchFamily="18" charset="0"/>
              </a:rPr>
              <a:t>where the court ruled it was of indefinite term because the </a:t>
            </a:r>
            <a:r>
              <a:rPr lang="en-US" sz="2000" b="1" u="sng" dirty="0">
                <a:latin typeface="Times New Roman" panose="02020603050405020304" pitchFamily="18" charset="0"/>
                <a:ea typeface="Times New Roman" panose="02020603050405020304" pitchFamily="18" charset="0"/>
              </a:rPr>
              <a:t>termination provision</a:t>
            </a:r>
            <a:r>
              <a:rPr lang="en-US" sz="2000" b="1" dirty="0">
                <a:latin typeface="Times New Roman" panose="02020603050405020304" pitchFamily="18" charset="0"/>
                <a:ea typeface="Times New Roman" panose="02020603050405020304" pitchFamily="18" charset="0"/>
              </a:rPr>
              <a:t> was controlled by Rap-A-Lot.  </a:t>
            </a:r>
            <a:r>
              <a:rPr lang="en-US" sz="2000" dirty="0"/>
              <a:t>Trial Court’s Injunction against Willie D was reversed because Court determined that the term was indefinite and could be terminated at will by either party.</a:t>
            </a:r>
          </a:p>
          <a:p>
            <a:endParaRPr lang="en-US" sz="2000" dirty="0"/>
          </a:p>
        </p:txBody>
      </p:sp>
    </p:spTree>
    <p:extLst>
      <p:ext uri="{BB962C8B-B14F-4D97-AF65-F5344CB8AC3E}">
        <p14:creationId xmlns:p14="http://schemas.microsoft.com/office/powerpoint/2010/main" val="3296914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3EF0B-6540-47E8-A385-4D2923598291}"/>
              </a:ext>
            </a:extLst>
          </p:cNvPr>
          <p:cNvSpPr/>
          <p:nvPr/>
        </p:nvSpPr>
        <p:spPr>
          <a:xfrm>
            <a:off x="160344" y="160345"/>
            <a:ext cx="11852029" cy="6863417"/>
          </a:xfrm>
          <a:prstGeom prst="rect">
            <a:avLst/>
          </a:prstGeom>
        </p:spPr>
        <p:txBody>
          <a:bodyPr wrap="square">
            <a:spAutoFit/>
          </a:bodyPr>
          <a:lstStyle/>
          <a:p>
            <a:pPr marL="457200" marR="0" indent="-457200" algn="just">
              <a:spcBef>
                <a:spcPts val="0"/>
              </a:spcBef>
              <a:spcAft>
                <a:spcPts val="0"/>
              </a:spcAft>
              <a:tabLst>
                <a:tab pos="-685800" algn="l"/>
                <a:tab pos="-457200" algn="l"/>
              </a:tabLst>
            </a:pPr>
            <a:endParaRPr lang="en-US" sz="22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200" b="1" dirty="0">
                <a:latin typeface="Times New Roman" panose="02020603050405020304" pitchFamily="18" charset="0"/>
                <a:ea typeface="Times New Roman" panose="02020603050405020304" pitchFamily="18" charset="0"/>
              </a:rPr>
              <a:t>(A)	Performer/Author Obligations</a:t>
            </a:r>
            <a:endParaRPr lang="en-US" sz="22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(1)	Creative Control</a:t>
            </a:r>
          </a:p>
          <a:p>
            <a:pPr marL="13716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rPr>
              <a:t>Goudal v. Cecil B. </a:t>
            </a:r>
            <a:r>
              <a:rPr lang="en-US" sz="2200" i="1" u="sng" dirty="0" err="1">
                <a:latin typeface="Times New Roman" panose="02020603050405020304" pitchFamily="18" charset="0"/>
                <a:ea typeface="Times New Roman" panose="02020603050405020304" pitchFamily="18" charset="0"/>
              </a:rPr>
              <a:t>Demille</a:t>
            </a:r>
            <a:r>
              <a:rPr lang="en-US" sz="2200" dirty="0">
                <a:latin typeface="Times New Roman" panose="02020603050405020304" pitchFamily="18" charset="0"/>
                <a:ea typeface="Times New Roman" panose="02020603050405020304" pitchFamily="18" charset="0"/>
              </a:rPr>
              <a:t> - Goudal (Actress) claimed wrongful termination and used the Contract language to support the fact that she was not a puppet and was allowed to give her interpretation and make suggestions. Her position also substantiated by the studios exercise of its option after the bad behavior</a:t>
            </a:r>
          </a:p>
          <a:p>
            <a:pPr marL="1371600" marR="0" indent="-4572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200" b="1" dirty="0">
                <a:latin typeface="Times New Roman" panose="02020603050405020304" pitchFamily="18" charset="0"/>
                <a:ea typeface="Times New Roman" panose="02020603050405020304" pitchFamily="18" charset="0"/>
              </a:rPr>
              <a:t>Morals Clauses</a:t>
            </a:r>
          </a:p>
          <a:p>
            <a:pPr marL="13716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Blacklisting of the Hollywood 10 during the Cold War. Writer Lester Cole refused to go back and testify before Congress that he was not a Communist. Terminated under the Morals Clause.</a:t>
            </a:r>
          </a:p>
          <a:p>
            <a:pPr marL="914400" marR="0" indent="-457200" algn="just">
              <a:spcBef>
                <a:spcPts val="0"/>
              </a:spcBef>
              <a:spcAft>
                <a:spcPts val="0"/>
              </a:spcAft>
              <a:tabLst>
                <a:tab pos="-685800" algn="l"/>
                <a:tab pos="-457200" algn="l"/>
              </a:tabLst>
            </a:pPr>
            <a:r>
              <a:rPr lang="en-US" sz="2200" i="1" dirty="0">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rPr>
              <a:t>Loew’s Inc. v. Cole</a:t>
            </a:r>
            <a:r>
              <a:rPr lang="en-US" sz="2200" dirty="0">
                <a:latin typeface="Times New Roman" panose="02020603050405020304" pitchFamily="18" charset="0"/>
                <a:ea typeface="Times New Roman" panose="02020603050405020304" pitchFamily="18" charset="0"/>
              </a:rPr>
              <a:t> – Court dismissed Cole’s waiver arguments because:</a:t>
            </a:r>
          </a:p>
          <a:p>
            <a:pPr marL="13716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(1)	The studio executives’ statements not made to him, studio also said they wouldn’t hire Communists.</a:t>
            </a:r>
          </a:p>
          <a:p>
            <a:pPr marL="13716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(2)	Studio was under no duty to advise Cole and disagreed with his handling of the matter</a:t>
            </a:r>
          </a:p>
          <a:p>
            <a:pPr marL="13716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(3) 	Didn’t have studio’s consent to commit a misdemeanor</a:t>
            </a:r>
          </a:p>
          <a:p>
            <a:pPr marL="1371600" marR="0" indent="-457200" algn="just">
              <a:spcBef>
                <a:spcPts val="0"/>
              </a:spcBef>
              <a:spcAft>
                <a:spcPts val="0"/>
              </a:spcAft>
              <a:buAutoNum type="arabicParenBoth" startAt="4"/>
              <a:tabLst>
                <a:tab pos="-685800" algn="l"/>
                <a:tab pos="-457200" algn="l"/>
              </a:tabLst>
            </a:pPr>
            <a:r>
              <a:rPr lang="en-US" sz="2200" dirty="0">
                <a:latin typeface="Times New Roman" panose="02020603050405020304" pitchFamily="18" charset="0"/>
                <a:ea typeface="Times New Roman" panose="02020603050405020304" pitchFamily="18" charset="0"/>
              </a:rPr>
              <a:t>Studio’s Emp. of Cole after actions and specific manner of termination without bearing</a:t>
            </a:r>
          </a:p>
          <a:p>
            <a:pPr marL="1371600" marR="0" indent="-4572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2767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12F53-E81A-4AAC-9C0F-3843E049736B}"/>
              </a:ext>
            </a:extLst>
          </p:cNvPr>
          <p:cNvSpPr txBox="1"/>
          <p:nvPr/>
        </p:nvSpPr>
        <p:spPr>
          <a:xfrm>
            <a:off x="497238" y="386732"/>
            <a:ext cx="10942287" cy="5632311"/>
          </a:xfrm>
          <a:prstGeom prst="rect">
            <a:avLst/>
          </a:prstGeom>
          <a:noFill/>
        </p:spPr>
        <p:txBody>
          <a:bodyPr wrap="square">
            <a:spAutoFit/>
          </a:bodyPr>
          <a:lstStyle/>
          <a:p>
            <a:pPr marL="227013" marR="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Belgium v. Mateo Productions </a:t>
            </a:r>
            <a:r>
              <a:rPr lang="en-US" sz="2000" dirty="0">
                <a:latin typeface="Times New Roman" panose="02020603050405020304" pitchFamily="18" charset="0"/>
                <a:ea typeface="Times New Roman" panose="02020603050405020304" pitchFamily="18" charset="0"/>
              </a:rPr>
              <a:t>– (AKON) Appeals court affirmed denial of Akon’s </a:t>
            </a:r>
            <a:r>
              <a:rPr lang="en-US" sz="2000" dirty="0" err="1">
                <a:latin typeface="Times New Roman" panose="02020603050405020304" pitchFamily="18" charset="0"/>
                <a:ea typeface="Times New Roman" panose="02020603050405020304" pitchFamily="18" charset="0"/>
              </a:rPr>
              <a:t>msj</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rvs’d</a:t>
            </a:r>
            <a:r>
              <a:rPr lang="en-US" sz="2000" dirty="0">
                <a:latin typeface="Times New Roman" panose="02020603050405020304" pitchFamily="18" charset="0"/>
                <a:ea typeface="Times New Roman" panose="02020603050405020304" pitchFamily="18" charset="0"/>
              </a:rPr>
              <a:t> district court’s grant of </a:t>
            </a:r>
            <a:r>
              <a:rPr lang="en-US" sz="2000" dirty="0" err="1">
                <a:latin typeface="Times New Roman" panose="02020603050405020304" pitchFamily="18" charset="0"/>
                <a:ea typeface="Times New Roman" panose="02020603050405020304" pitchFamily="18" charset="0"/>
              </a:rPr>
              <a:t>msj</a:t>
            </a:r>
            <a:r>
              <a:rPr lang="en-US" sz="2000" dirty="0">
                <a:latin typeface="Times New Roman" panose="02020603050405020304" pitchFamily="18" charset="0"/>
                <a:ea typeface="Times New Roman" panose="02020603050405020304" pitchFamily="18" charset="0"/>
              </a:rPr>
              <a:t> where Akon called in sick and sought to enforce a </a:t>
            </a:r>
            <a:r>
              <a:rPr lang="en-US" sz="2000" i="1" dirty="0">
                <a:latin typeface="Times New Roman" panose="02020603050405020304" pitchFamily="18" charset="0"/>
                <a:ea typeface="Times New Roman" panose="02020603050405020304" pitchFamily="18" charset="0"/>
              </a:rPr>
              <a:t>force majeure </a:t>
            </a:r>
            <a:r>
              <a:rPr lang="en-US" sz="2000" dirty="0">
                <a:latin typeface="Times New Roman" panose="02020603050405020304" pitchFamily="18" charset="0"/>
                <a:ea typeface="Times New Roman" panose="02020603050405020304" pitchFamily="18" charset="0"/>
              </a:rPr>
              <a:t>clause against the promoter. </a:t>
            </a:r>
            <a:r>
              <a:rPr lang="en-US" sz="2000" b="1" dirty="0">
                <a:latin typeface="Times New Roman" panose="02020603050405020304" pitchFamily="18" charset="0"/>
                <a:ea typeface="Times New Roman" panose="02020603050405020304" pitchFamily="18" charset="0"/>
              </a:rPr>
              <a:t>Majority </a:t>
            </a:r>
            <a:r>
              <a:rPr lang="en-US" sz="2000" dirty="0">
                <a:latin typeface="Times New Roman" panose="02020603050405020304" pitchFamily="18" charset="0"/>
                <a:ea typeface="Times New Roman" panose="02020603050405020304" pitchFamily="18" charset="0"/>
              </a:rPr>
              <a:t>– There was insufficient evidence by Akon that would trigger </a:t>
            </a:r>
            <a:r>
              <a:rPr lang="en-US" sz="2000" i="1" dirty="0">
                <a:latin typeface="Times New Roman" panose="02020603050405020304" pitchFamily="18" charset="0"/>
                <a:ea typeface="Times New Roman" panose="02020603050405020304" pitchFamily="18" charset="0"/>
              </a:rPr>
              <a:t>force majeure </a:t>
            </a:r>
            <a:r>
              <a:rPr lang="en-US" sz="2000" dirty="0">
                <a:latin typeface="Times New Roman" panose="02020603050405020304" pitchFamily="18" charset="0"/>
                <a:ea typeface="Times New Roman" panose="02020603050405020304" pitchFamily="18" charset="0"/>
              </a:rPr>
              <a:t>clause; </a:t>
            </a:r>
            <a:r>
              <a:rPr lang="en-US" sz="2000" b="1" dirty="0">
                <a:latin typeface="Times New Roman" panose="02020603050405020304" pitchFamily="18" charset="0"/>
                <a:ea typeface="Times New Roman" panose="02020603050405020304" pitchFamily="18" charset="0"/>
              </a:rPr>
              <a:t>but</a:t>
            </a:r>
            <a:r>
              <a:rPr lang="en-US" sz="2000" dirty="0">
                <a:latin typeface="Times New Roman" panose="02020603050405020304" pitchFamily="18" charset="0"/>
                <a:ea typeface="Times New Roman" panose="02020603050405020304" pitchFamily="18" charset="0"/>
              </a:rPr>
              <a:t> no evidence from FRE that Akon </a:t>
            </a:r>
            <a:r>
              <a:rPr lang="en-US" sz="2000" i="1" dirty="0">
                <a:latin typeface="Times New Roman" panose="02020603050405020304" pitchFamily="18" charset="0"/>
                <a:ea typeface="Times New Roman" panose="02020603050405020304" pitchFamily="18" charset="0"/>
              </a:rPr>
              <a:t>could</a:t>
            </a:r>
            <a:r>
              <a:rPr lang="en-US" sz="2000" dirty="0">
                <a:latin typeface="Times New Roman" panose="02020603050405020304" pitchFamily="18" charset="0"/>
                <a:ea typeface="Times New Roman" panose="02020603050405020304" pitchFamily="18" charset="0"/>
              </a:rPr>
              <a:t> perform</a:t>
            </a:r>
          </a:p>
          <a:p>
            <a:pPr marL="914400" marR="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227013" marR="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Concurrence – </a:t>
            </a:r>
            <a:r>
              <a:rPr lang="en-US" sz="2000" i="1" dirty="0">
                <a:latin typeface="Times New Roman" panose="02020603050405020304" pitchFamily="18" charset="0"/>
                <a:ea typeface="Times New Roman" panose="02020603050405020304" pitchFamily="18" charset="0"/>
              </a:rPr>
              <a:t>force majeure </a:t>
            </a:r>
            <a:r>
              <a:rPr lang="en-US" sz="2000" dirty="0">
                <a:latin typeface="Times New Roman" panose="02020603050405020304" pitchFamily="18" charset="0"/>
                <a:ea typeface="Times New Roman" panose="02020603050405020304" pitchFamily="18" charset="0"/>
              </a:rPr>
              <a:t>clauses and cancellations are a game of chicken played by producers/venues and artists; the show goes on so long as both are </a:t>
            </a:r>
            <a:r>
              <a:rPr lang="en-US" sz="2000" b="1" dirty="0">
                <a:latin typeface="Times New Roman" panose="02020603050405020304" pitchFamily="18" charset="0"/>
                <a:ea typeface="Times New Roman" panose="02020603050405020304" pitchFamily="18" charset="0"/>
              </a:rPr>
              <a:t>willing and able </a:t>
            </a:r>
            <a:r>
              <a:rPr lang="en-US" sz="2000" dirty="0">
                <a:latin typeface="Times New Roman" panose="02020603050405020304" pitchFamily="18" charset="0"/>
                <a:ea typeface="Times New Roman" panose="02020603050405020304" pitchFamily="18" charset="0"/>
              </a:rPr>
              <a:t>to perform, FRE indicated it was ready willing and able, Akon didn’t show with no evidence that he was ready willing and able. Majority shifts the SJ burden to prove a negative---that Akon wasn’t too sick to perform (likely improper)</a:t>
            </a:r>
            <a:endParaRPr lang="en-US" dirty="0">
              <a:latin typeface="Times New Roman" panose="02020603050405020304" pitchFamily="18" charset="0"/>
              <a:ea typeface="Times New Roman" panose="02020603050405020304" pitchFamily="18" charset="0"/>
            </a:endParaRPr>
          </a:p>
          <a:p>
            <a:pPr marL="227013" marR="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a:p>
            <a:pPr marL="227013" marR="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Harlequin Enters. V. Warner Books</a:t>
            </a:r>
            <a:r>
              <a:rPr lang="en-US" sz="2000" dirty="0">
                <a:latin typeface="Times New Roman" panose="02020603050405020304" pitchFamily="18" charset="0"/>
                <a:ea typeface="Times New Roman" panose="02020603050405020304" pitchFamily="18" charset="0"/>
              </a:rPr>
              <a:t> - (Pendleton II) Harlequin was using Pendleton’s name and character to continue </a:t>
            </a:r>
            <a:r>
              <a:rPr lang="en-US" sz="2000" i="1" dirty="0">
                <a:latin typeface="Times New Roman" panose="02020603050405020304" pitchFamily="18" charset="0"/>
                <a:ea typeface="Times New Roman" panose="02020603050405020304" pitchFamily="18" charset="0"/>
              </a:rPr>
              <a:t>The Executioner</a:t>
            </a:r>
            <a:r>
              <a:rPr lang="en-US" sz="2000" dirty="0">
                <a:latin typeface="Times New Roman" panose="02020603050405020304" pitchFamily="18" charset="0"/>
                <a:ea typeface="Times New Roman" panose="02020603050405020304" pitchFamily="18" charset="0"/>
              </a:rPr>
              <a:t> series; Pendleton didn’t like the direction of the stories and wanted out—went to write action/adventure series with a new character “Ford.” Analyzing the Harlequin-Pendleton non-compete, Court finds that Pendleton’s new stories do not compete with </a:t>
            </a:r>
            <a:r>
              <a:rPr lang="en-US" sz="2000" i="1" dirty="0">
                <a:latin typeface="Times New Roman" panose="02020603050405020304" pitchFamily="18" charset="0"/>
                <a:ea typeface="Times New Roman" panose="02020603050405020304" pitchFamily="18" charset="0"/>
              </a:rPr>
              <a:t>The Executioner</a:t>
            </a:r>
            <a:r>
              <a:rPr lang="en-US" sz="2000" dirty="0">
                <a:latin typeface="Times New Roman" panose="02020603050405020304" pitchFamily="18" charset="0"/>
                <a:ea typeface="Times New Roman" panose="02020603050405020304" pitchFamily="18" charset="0"/>
              </a:rPr>
              <a:t> series or the “Mack Bolan” character referencing (1) similarity of the contents and (2) manner of promotion and marketing </a:t>
            </a:r>
          </a:p>
          <a:p>
            <a:pPr marL="227013" marR="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((feels like a mash-up of copyright and trademark infringement analysis …))</a:t>
            </a:r>
          </a:p>
        </p:txBody>
      </p:sp>
    </p:spTree>
    <p:extLst>
      <p:ext uri="{BB962C8B-B14F-4D97-AF65-F5344CB8AC3E}">
        <p14:creationId xmlns:p14="http://schemas.microsoft.com/office/powerpoint/2010/main" val="239434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12F53-E81A-4AAC-9C0F-3843E049736B}"/>
              </a:ext>
            </a:extLst>
          </p:cNvPr>
          <p:cNvSpPr txBox="1"/>
          <p:nvPr/>
        </p:nvSpPr>
        <p:spPr>
          <a:xfrm>
            <a:off x="-304799" y="371475"/>
            <a:ext cx="11801474" cy="8125301"/>
          </a:xfrm>
          <a:prstGeom prst="rect">
            <a:avLst/>
          </a:prstGeom>
          <a:noFill/>
        </p:spPr>
        <p:txBody>
          <a:bodyPr wrap="square">
            <a:spAutoFit/>
          </a:bodyPr>
          <a:lstStyle/>
          <a:p>
            <a:pPr marL="914400" marR="0" algn="just">
              <a:spcBef>
                <a:spcPts val="0"/>
              </a:spcBef>
              <a:spcAft>
                <a:spcPts val="0"/>
              </a:spcAft>
              <a:tabLst>
                <a:tab pos="-685800" algn="l"/>
                <a:tab pos="-457200" algn="l"/>
              </a:tabLst>
            </a:pPr>
            <a:r>
              <a:rPr lang="en-US" sz="1800" i="1" u="sng" dirty="0">
                <a:latin typeface="Times New Roman" panose="02020603050405020304" pitchFamily="18" charset="0"/>
                <a:ea typeface="Times New Roman" panose="02020603050405020304" pitchFamily="18" charset="0"/>
              </a:rPr>
              <a:t>Faze Clan Inc. v. </a:t>
            </a:r>
            <a:r>
              <a:rPr lang="en-US" sz="1800" i="1" u="sng" dirty="0" err="1">
                <a:latin typeface="Times New Roman" panose="02020603050405020304" pitchFamily="18" charset="0"/>
                <a:ea typeface="Times New Roman" panose="02020603050405020304" pitchFamily="18" charset="0"/>
              </a:rPr>
              <a:t>Tenney</a:t>
            </a:r>
            <a:r>
              <a:rPr lang="en-US" sz="1800" i="1" u="sng" dirty="0">
                <a:latin typeface="Times New Roman" panose="02020603050405020304" pitchFamily="18" charset="0"/>
                <a:ea typeface="Times New Roman" panose="02020603050405020304" pitchFamily="18" charset="0"/>
              </a:rPr>
              <a:t> </a:t>
            </a:r>
            <a:r>
              <a:rPr lang="en-US" sz="1800" i="1" dirty="0">
                <a:latin typeface="Times New Roman" panose="02020603050405020304" pitchFamily="18" charset="0"/>
                <a:ea typeface="Times New Roman" panose="02020603050405020304" pitchFamily="18" charset="0"/>
              </a:rPr>
              <a:t> - </a:t>
            </a:r>
            <a:r>
              <a:rPr lang="en-US" sz="1800" dirty="0">
                <a:latin typeface="Times New Roman" panose="02020603050405020304" pitchFamily="18" charset="0"/>
                <a:ea typeface="Times New Roman" panose="02020603050405020304" pitchFamily="18" charset="0"/>
              </a:rPr>
              <a:t>(CA non-compete law) Competing MSJs on contract grounds denied because there were genuine issues of fact with respect to </a:t>
            </a:r>
          </a:p>
          <a:p>
            <a:pPr marL="914400"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(1) Whether compensation not included in FC contract should have been roped into the profit share obligations; and</a:t>
            </a:r>
          </a:p>
          <a:p>
            <a:pPr marL="914400"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(2) </a:t>
            </a:r>
            <a:r>
              <a:rPr lang="en-US" dirty="0" err="1">
                <a:latin typeface="Times New Roman" panose="02020603050405020304" pitchFamily="18" charset="0"/>
                <a:ea typeface="Times New Roman" panose="02020603050405020304" pitchFamily="18" charset="0"/>
              </a:rPr>
              <a:t>Tenney’s</a:t>
            </a:r>
            <a:r>
              <a:rPr lang="en-US" dirty="0">
                <a:latin typeface="Times New Roman" panose="02020603050405020304" pitchFamily="18" charset="0"/>
                <a:ea typeface="Times New Roman" panose="02020603050405020304" pitchFamily="18" charset="0"/>
              </a:rPr>
              <a:t> on-going obligations under the contract that he continued to perform and accept payment under, even after the term ended (implied-in-fact contract)</a:t>
            </a:r>
          </a:p>
          <a:p>
            <a:pPr marL="914400" marR="0" algn="just">
              <a:spcBef>
                <a:spcPts val="0"/>
              </a:spcBef>
              <a:spcAft>
                <a:spcPts val="0"/>
              </a:spcAft>
              <a:tabLst>
                <a:tab pos="-685800" algn="l"/>
                <a:tab pos="-457200" algn="l"/>
              </a:tabLst>
            </a:pPr>
            <a:endParaRPr lang="en-US" sz="1800"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Court further found that “exclusive” obligations of </a:t>
            </a:r>
            <a:r>
              <a:rPr lang="en-US" dirty="0" err="1">
                <a:latin typeface="Times New Roman" panose="02020603050405020304" pitchFamily="18" charset="0"/>
                <a:ea typeface="Times New Roman" panose="02020603050405020304" pitchFamily="18" charset="0"/>
              </a:rPr>
              <a:t>Tenney</a:t>
            </a:r>
            <a:r>
              <a:rPr lang="en-US" dirty="0">
                <a:latin typeface="Times New Roman" panose="02020603050405020304" pitchFamily="18" charset="0"/>
                <a:ea typeface="Times New Roman" panose="02020603050405020304" pitchFamily="18" charset="0"/>
              </a:rPr>
              <a:t> as an </a:t>
            </a:r>
            <a:r>
              <a:rPr lang="en-US" b="1" dirty="0">
                <a:latin typeface="Times New Roman" panose="02020603050405020304" pitchFamily="18" charset="0"/>
                <a:ea typeface="Times New Roman" panose="02020603050405020304" pitchFamily="18" charset="0"/>
              </a:rPr>
              <a:t>independent contractor </a:t>
            </a:r>
            <a:r>
              <a:rPr lang="en-US" dirty="0">
                <a:latin typeface="Times New Roman" panose="02020603050405020304" pitchFamily="18" charset="0"/>
                <a:ea typeface="Times New Roman" panose="02020603050405020304" pitchFamily="18" charset="0"/>
              </a:rPr>
              <a:t>acted as a non-compete provision in violation CBPC s. 16600, even though “in-term restraints” would have been successful if </a:t>
            </a:r>
            <a:r>
              <a:rPr lang="en-US" dirty="0" err="1">
                <a:latin typeface="Times New Roman" panose="02020603050405020304" pitchFamily="18" charset="0"/>
                <a:ea typeface="Times New Roman" panose="02020603050405020304" pitchFamily="18" charset="0"/>
              </a:rPr>
              <a:t>Tenney</a:t>
            </a:r>
            <a:r>
              <a:rPr lang="en-US" dirty="0">
                <a:latin typeface="Times New Roman" panose="02020603050405020304" pitchFamily="18" charset="0"/>
                <a:ea typeface="Times New Roman" panose="02020603050405020304" pitchFamily="18" charset="0"/>
              </a:rPr>
              <a:t> was EE (compare to </a:t>
            </a:r>
            <a:r>
              <a:rPr lang="en-US" i="1" dirty="0">
                <a:latin typeface="Times New Roman" panose="02020603050405020304" pitchFamily="18" charset="0"/>
                <a:ea typeface="Times New Roman" panose="02020603050405020304" pitchFamily="18" charset="0"/>
              </a:rPr>
              <a:t>Rap-a-lot</a:t>
            </a:r>
            <a:r>
              <a:rPr lang="en-US" dirty="0">
                <a:latin typeface="Times New Roman" panose="02020603050405020304" pitchFamily="18" charset="0"/>
                <a:ea typeface="Times New Roman" panose="02020603050405020304" pitchFamily="18" charset="0"/>
              </a:rPr>
              <a:t> where TX court held exclusive recording contract was an EE contract but terminable at will, dissent said was a personal services contract with </a:t>
            </a:r>
            <a:r>
              <a:rPr lang="en-US" i="1" dirty="0">
                <a:latin typeface="Times New Roman" panose="02020603050405020304" pitchFamily="18" charset="0"/>
                <a:ea typeface="Times New Roman" panose="02020603050405020304" pitchFamily="18" charset="0"/>
              </a:rPr>
              <a:t>negative covenant</a:t>
            </a:r>
            <a:r>
              <a:rPr lang="en-US" dirty="0">
                <a:latin typeface="Times New Roman" panose="02020603050405020304" pitchFamily="18" charset="0"/>
                <a:ea typeface="Times New Roman" panose="02020603050405020304" pitchFamily="18" charset="0"/>
              </a:rPr>
              <a:t>)</a:t>
            </a:r>
          </a:p>
          <a:p>
            <a:pPr marL="914400" marR="0" algn="just">
              <a:spcBef>
                <a:spcPts val="0"/>
              </a:spcBef>
              <a:spcAft>
                <a:spcPts val="0"/>
              </a:spcAft>
              <a:tabLst>
                <a:tab pos="-685800" algn="l"/>
                <a:tab pos="-457200" algn="l"/>
              </a:tabLst>
            </a:pPr>
            <a:endParaRPr lang="en-US" sz="1800"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i="1" u="sng"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r>
              <a:rPr lang="en-US" i="1" u="sng" dirty="0">
                <a:latin typeface="Times New Roman" panose="02020603050405020304" pitchFamily="18" charset="0"/>
                <a:ea typeface="Times New Roman" panose="02020603050405020304" pitchFamily="18" charset="0"/>
              </a:rPr>
              <a:t>Scholz v. Goudreau</a:t>
            </a:r>
            <a:r>
              <a:rPr lang="en-US" dirty="0">
                <a:latin typeface="Times New Roman" panose="02020603050405020304" pitchFamily="18" charset="0"/>
                <a:ea typeface="Times New Roman" panose="02020603050405020304" pitchFamily="18" charset="0"/>
              </a:rPr>
              <a:t> – (BOSTON TM case) following settlement for former band member’s use of phrase “formerly of BOSTON” for biographical descriptions, Plaintiff’s claims for direct infringement, and breach of contract were dismissed, but contributory infringement and breach of GFFD arising from the settlement agreement survived on evidence that D had the ability to directly control acts of third parties with respect to TM use.</a:t>
            </a:r>
            <a:endParaRPr lang="en-US" sz="1800" dirty="0">
              <a:latin typeface="Times New Roman" panose="02020603050405020304" pitchFamily="18" charset="0"/>
              <a:ea typeface="Times New Roman" panose="02020603050405020304" pitchFamily="18" charset="0"/>
            </a:endParaRPr>
          </a:p>
          <a:p>
            <a:pPr marL="914400" marR="0" algn="just">
              <a:spcBef>
                <a:spcPts val="0"/>
              </a:spcBef>
              <a:spcAft>
                <a:spcPts val="0"/>
              </a:spcAft>
              <a:tabLst>
                <a:tab pos="-685800" algn="l"/>
                <a:tab pos="-457200" algn="l"/>
              </a:tabLst>
            </a:pPr>
            <a:endParaRPr lang="en-US"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1342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19864-9AAF-4D2F-A1B4-A228E619D2AC}"/>
              </a:ext>
            </a:extLst>
          </p:cNvPr>
          <p:cNvSpPr/>
          <p:nvPr/>
        </p:nvSpPr>
        <p:spPr>
          <a:xfrm>
            <a:off x="1003398" y="797510"/>
            <a:ext cx="9239693" cy="5262979"/>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Evaluations – Ins. Salesman</a:t>
            </a:r>
          </a:p>
          <a:p>
            <a:pPr marL="457200" marR="0" indent="-457200">
              <a:spcBef>
                <a:spcPts val="0"/>
              </a:spcBef>
              <a:spcAft>
                <a:spcPts val="0"/>
              </a:spcAft>
              <a:tabLst>
                <a:tab pos="-685800" algn="l"/>
                <a:tab pos="-457200" algn="l"/>
              </a:tabLst>
            </a:pPr>
            <a:r>
              <a:rPr lang="en-US" sz="2400"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400" b="1" dirty="0">
                <a:latin typeface="Times New Roman" panose="02020603050405020304" pitchFamily="18" charset="0"/>
                <a:ea typeface="Times New Roman" panose="02020603050405020304" pitchFamily="18" charset="0"/>
              </a:rPr>
              <a:t>(B) 	Studio/ Publisher Obligations</a:t>
            </a:r>
            <a:endParaRPr lang="en-US" sz="2400" dirty="0">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Issues created by advances in the Book/Music Business v. Movie Business</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One purpose of advances - Make sure the company complies with its promotional/marketing obligations to protect its Investment vs. “O” Investment</a:t>
            </a:r>
          </a:p>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(1) 	Requirement that Author delivery satisfactory product</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r>
              <a:rPr lang="en-US" sz="2400" i="1" u="sng" dirty="0">
                <a:latin typeface="Times New Roman" panose="02020603050405020304" pitchFamily="18" charset="0"/>
                <a:ea typeface="Times New Roman" panose="02020603050405020304" pitchFamily="18" charset="0"/>
              </a:rPr>
              <a:t>HBJ v. Goldwater</a:t>
            </a:r>
            <a:r>
              <a:rPr lang="en-US" sz="2400" dirty="0">
                <a:latin typeface="Times New Roman" panose="02020603050405020304" pitchFamily="18" charset="0"/>
                <a:ea typeface="Times New Roman" panose="02020603050405020304" pitchFamily="18" charset="0"/>
              </a:rPr>
              <a:t> - Court held that publisher could not simply reject a manuscript where it did </a:t>
            </a:r>
            <a:r>
              <a:rPr lang="en-US" sz="2400" b="1" u="sng" dirty="0">
                <a:latin typeface="Times New Roman" panose="02020603050405020304" pitchFamily="18" charset="0"/>
                <a:ea typeface="Times New Roman" panose="02020603050405020304" pitchFamily="18" charset="0"/>
              </a:rPr>
              <a:t>NO</a:t>
            </a:r>
            <a:r>
              <a:rPr lang="en-US" sz="2400" b="1" dirty="0">
                <a:latin typeface="Times New Roman" panose="02020603050405020304" pitchFamily="18" charset="0"/>
                <a:ea typeface="Times New Roman" panose="02020603050405020304" pitchFamily="18" charset="0"/>
              </a:rPr>
              <a:t> editorial work</a:t>
            </a:r>
            <a:r>
              <a:rPr lang="en-US" sz="2400" dirty="0">
                <a:latin typeface="Times New Roman" panose="02020603050405020304" pitchFamily="18" charset="0"/>
                <a:ea typeface="Times New Roman" panose="02020603050405020304" pitchFamily="18" charset="0"/>
              </a:rPr>
              <a:t>. Based on custom of the trade that publisher engage in appropriate editorial work with the Author. Contract requires the publisher to act in good faith. </a:t>
            </a:r>
            <a:r>
              <a:rPr lang="en-US" sz="2400" b="1" dirty="0">
                <a:latin typeface="Times New Roman" panose="02020603050405020304" pitchFamily="18" charset="0"/>
                <a:ea typeface="Times New Roman" panose="02020603050405020304" pitchFamily="18" charset="0"/>
              </a:rPr>
              <a:t>Can’t “Lay Behind the Log”</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50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6652BF-21BC-4BA3-A000-FE2457C1FE4F}"/>
              </a:ext>
            </a:extLst>
          </p:cNvPr>
          <p:cNvSpPr/>
          <p:nvPr/>
        </p:nvSpPr>
        <p:spPr>
          <a:xfrm>
            <a:off x="988827" y="957229"/>
            <a:ext cx="8782493" cy="4678204"/>
          </a:xfrm>
          <a:prstGeom prst="rect">
            <a:avLst/>
          </a:prstGeom>
        </p:spPr>
        <p:txBody>
          <a:bodyPr wrap="square">
            <a:spAutoFit/>
          </a:bodyPr>
          <a:lstStyle/>
          <a:p>
            <a:pPr algn="just">
              <a:tabLst>
                <a:tab pos="-685800" algn="l"/>
                <a:tab pos="-457200" algn="l"/>
              </a:tabLst>
            </a:pPr>
            <a:r>
              <a:rPr lang="en-US" sz="4000" b="1" dirty="0">
                <a:latin typeface="Times New Roman" panose="02020603050405020304" pitchFamily="18" charset="0"/>
                <a:ea typeface="Times New Roman" panose="02020603050405020304" pitchFamily="18" charset="0"/>
              </a:rPr>
              <a:t>We Take A Practical Approach to Entertainment Law</a:t>
            </a:r>
          </a:p>
          <a:p>
            <a:pPr algn="just">
              <a:tabLst>
                <a:tab pos="-685800" algn="l"/>
                <a:tab pos="-457200" algn="l"/>
              </a:tabLst>
            </a:pPr>
            <a:endParaRPr lang="en-US" b="1"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4000" dirty="0">
                <a:latin typeface="Times New Roman" panose="02020603050405020304" pitchFamily="18" charset="0"/>
                <a:ea typeface="Times New Roman" panose="02020603050405020304" pitchFamily="18" charset="0"/>
              </a:rPr>
              <a:t>Focus on the issues you’re most likely to deal with as practitioner. Even if you don’t go into Entertainment Law, you’ll learn to identify the issues that will come up in your life</a:t>
            </a:r>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09472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480CC-A14E-4EDE-93A2-8F3DF070F017}"/>
              </a:ext>
            </a:extLst>
          </p:cNvPr>
          <p:cNvSpPr/>
          <p:nvPr/>
        </p:nvSpPr>
        <p:spPr>
          <a:xfrm>
            <a:off x="127591" y="194861"/>
            <a:ext cx="11089758" cy="5016758"/>
          </a:xfrm>
          <a:prstGeom prst="rect">
            <a:avLst/>
          </a:prstGeom>
        </p:spPr>
        <p:txBody>
          <a:bodyPr wrap="square">
            <a:spAutoFit/>
          </a:bodyPr>
          <a:lstStyle/>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Dell v. </a:t>
            </a:r>
            <a:r>
              <a:rPr lang="en-US" sz="2000" i="1" u="sng" dirty="0" err="1">
                <a:latin typeface="Times New Roman" panose="02020603050405020304" pitchFamily="18" charset="0"/>
                <a:ea typeface="Times New Roman" panose="02020603050405020304" pitchFamily="18" charset="0"/>
              </a:rPr>
              <a:t>Whedon</a:t>
            </a:r>
            <a:r>
              <a:rPr lang="en-US" sz="2000" dirty="0">
                <a:latin typeface="Times New Roman" panose="02020603050405020304" pitchFamily="18" charset="0"/>
                <a:ea typeface="Times New Roman" panose="02020603050405020304" pitchFamily="18" charset="0"/>
              </a:rPr>
              <a:t> - Publisher must also give Author a chance to remedy defects. However, the publisher is not required to perform its work skillfully.</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000" i="1" u="sng" dirty="0">
                <a:latin typeface="Times New Roman" panose="02020603050405020304" pitchFamily="18" charset="0"/>
                <a:ea typeface="Times New Roman" panose="02020603050405020304" pitchFamily="18" charset="0"/>
              </a:rPr>
              <a:t>Doubleday v. Tony Curtis</a:t>
            </a:r>
            <a:r>
              <a:rPr lang="en-US" sz="2000" dirty="0">
                <a:latin typeface="Times New Roman" panose="02020603050405020304" pitchFamily="18" charset="0"/>
                <a:ea typeface="Times New Roman" panose="02020603050405020304" pitchFamily="18" charset="0"/>
              </a:rPr>
              <a:t> - Despite initial positive response, publisher was allowed to return manuscript and demand return of its advance, where Author rejected suggestion to turn the manuscript over to a script doctor. As long as the publisher acts in Good Faith and is honestly dissatisfied, they are allowed to be inept without legal responsibility. </a:t>
            </a:r>
            <a:r>
              <a:rPr lang="en-US" sz="2000" b="1" dirty="0">
                <a:latin typeface="Times New Roman" panose="02020603050405020304" pitchFamily="18" charset="0"/>
                <a:ea typeface="Times New Roman" panose="02020603050405020304" pitchFamily="18" charset="0"/>
              </a:rPr>
              <a:t>No c/a for “negligent editing”</a:t>
            </a:r>
          </a:p>
          <a:p>
            <a:pPr marL="1371600" marR="0" indent="-457200" algn="just">
              <a:spcBef>
                <a:spcPts val="0"/>
              </a:spcBef>
              <a:spcAft>
                <a:spcPts val="0"/>
              </a:spcAf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marL="1371600" marR="0" indent="-457200" algn="just">
              <a:spcBef>
                <a:spcPts val="0"/>
              </a:spcBef>
              <a:spcAft>
                <a:spcPts val="0"/>
              </a:spcAft>
              <a:tabLst>
                <a:tab pos="-685800" algn="l"/>
                <a:tab pos="-457200" algn="l"/>
              </a:tabLst>
            </a:pPr>
            <a:endParaRPr lang="en-US" sz="2000" b="1" dirty="0">
              <a:latin typeface="Times New Roman" panose="02020603050405020304" pitchFamily="18" charset="0"/>
              <a:ea typeface="Times New Roman" panose="02020603050405020304" pitchFamily="18" charset="0"/>
            </a:endParaRPr>
          </a:p>
          <a:p>
            <a:pPr marL="1371600" indent="-457200" algn="just">
              <a:tabLst>
                <a:tab pos="-685800" algn="l"/>
                <a:tab pos="-457200" algn="l"/>
              </a:tabLst>
            </a:pPr>
            <a:r>
              <a:rPr lang="en-US" sz="2000" i="1" u="sng" dirty="0">
                <a:latin typeface="Times New Roman" panose="02020603050405020304" pitchFamily="18" charset="0"/>
                <a:ea typeface="Times New Roman" panose="02020603050405020304" pitchFamily="18" charset="0"/>
              </a:rPr>
              <a:t>Random House v. Gold</a:t>
            </a:r>
            <a:r>
              <a:rPr lang="en-US" sz="2000" dirty="0">
                <a:latin typeface="Times New Roman" panose="02020603050405020304" pitchFamily="18" charset="0"/>
                <a:ea typeface="Times New Roman" panose="02020603050405020304" pitchFamily="18" charset="0"/>
              </a:rPr>
              <a:t> - Publisher also allowed to consider the marketability of the publication in its decision on accepting a manuscript for publication, if not disallowed under the contract. However, when they reject a manuscript, a publisher can’t sue Author for lost profits - only return of advance.</a:t>
            </a:r>
          </a:p>
          <a:p>
            <a:pPr marL="1371600" marR="0" indent="-457200" algn="just">
              <a:spcBef>
                <a:spcPts val="0"/>
              </a:spcBef>
              <a:spcAft>
                <a:spcPts val="0"/>
              </a:spcAft>
              <a:tabLst>
                <a:tab pos="-685800" algn="l"/>
                <a:tab pos="-457200" algn="l"/>
              </a:tabLst>
            </a:pP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3145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480CC-A14E-4EDE-93A2-8F3DF070F017}"/>
              </a:ext>
            </a:extLst>
          </p:cNvPr>
          <p:cNvSpPr/>
          <p:nvPr/>
        </p:nvSpPr>
        <p:spPr>
          <a:xfrm>
            <a:off x="-363476" y="-414739"/>
            <a:ext cx="11936817" cy="2523768"/>
          </a:xfrm>
          <a:prstGeom prst="rect">
            <a:avLst/>
          </a:prstGeom>
        </p:spPr>
        <p:txBody>
          <a:bodyPr wrap="square">
            <a:spAutoFit/>
          </a:bodyPr>
          <a:lstStyle/>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 </a:t>
            </a:r>
          </a:p>
          <a:p>
            <a:pPr>
              <a:tabLst>
                <a:tab pos="-685800" algn="l"/>
                <a:tab pos="-457200" algn="l"/>
              </a:tabLst>
            </a:pPr>
            <a:r>
              <a:rPr lang="en-US" sz="2000" dirty="0">
                <a:latin typeface="Times New Roman" panose="02020603050405020304" pitchFamily="18" charset="0"/>
                <a:ea typeface="Times New Roman" panose="02020603050405020304" pitchFamily="18" charset="0"/>
              </a:rPr>
              <a:t> </a:t>
            </a:r>
          </a:p>
          <a:p>
            <a:pPr marL="9144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(2) 	Requirement that publishers use their Best Promotional Efforts</a:t>
            </a: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Revisited our old friend, </a:t>
            </a:r>
            <a:r>
              <a:rPr lang="en-US" sz="2000" i="1" dirty="0">
                <a:latin typeface="Times New Roman" panose="02020603050405020304" pitchFamily="18" charset="0"/>
                <a:ea typeface="Times New Roman" panose="02020603050405020304" pitchFamily="18" charset="0"/>
              </a:rPr>
              <a:t>Wood v. Lucy</a:t>
            </a:r>
            <a:r>
              <a:rPr lang="en-US" sz="2000" dirty="0">
                <a:latin typeface="Times New Roman" panose="02020603050405020304" pitchFamily="18" charset="0"/>
                <a:ea typeface="Times New Roman" panose="02020603050405020304" pitchFamily="18" charset="0"/>
              </a:rPr>
              <a:t> for the proposition that Publishers must act in Good Faith by expending “Reasonable Efforts” to promote, </a:t>
            </a:r>
            <a:r>
              <a:rPr lang="en-US" sz="2000" b="1" dirty="0">
                <a:latin typeface="Times New Roman" panose="02020603050405020304" pitchFamily="18" charset="0"/>
                <a:ea typeface="Times New Roman" panose="02020603050405020304" pitchFamily="18" charset="0"/>
              </a:rPr>
              <a:t>“Fashion designer” case = </a:t>
            </a:r>
            <a:r>
              <a:rPr lang="en-US" sz="2000" b="1" i="1" dirty="0">
                <a:latin typeface="Times New Roman" panose="02020603050405020304" pitchFamily="18" charset="0"/>
                <a:ea typeface="Times New Roman" panose="02020603050405020304" pitchFamily="18" charset="0"/>
              </a:rPr>
              <a:t>Wood v. Lucy</a:t>
            </a:r>
            <a:endParaRPr lang="en-US" sz="2000" dirty="0">
              <a:latin typeface="Times New Roman" panose="02020603050405020304" pitchFamily="18" charset="0"/>
              <a:ea typeface="Times New Roman" panose="02020603050405020304" pitchFamily="18" charset="0"/>
            </a:endParaRPr>
          </a:p>
          <a:p>
            <a:pPr marL="1371600" marR="0" indent="-457200" algn="just">
              <a:spcBef>
                <a:spcPts val="0"/>
              </a:spcBef>
              <a:spcAft>
                <a:spcPts val="0"/>
              </a:spcAft>
              <a:tabLst>
                <a:tab pos="-685800" algn="l"/>
                <a:tab pos="-457200" algn="l"/>
              </a:tabLst>
            </a:pPr>
            <a:r>
              <a:rPr lang="en-US" sz="2000" dirty="0">
                <a:latin typeface="Times New Roman" panose="02020603050405020304" pitchFamily="18" charset="0"/>
                <a:ea typeface="Times New Roman" panose="02020603050405020304" pitchFamily="18" charset="0"/>
              </a:rPr>
              <a:t>However, </a:t>
            </a:r>
            <a:r>
              <a:rPr lang="en-US" sz="2000" b="1" dirty="0">
                <a:latin typeface="Times New Roman" panose="02020603050405020304" pitchFamily="18" charset="0"/>
                <a:ea typeface="Times New Roman" panose="02020603050405020304" pitchFamily="18" charset="0"/>
              </a:rPr>
              <a:t>Good Faith </a:t>
            </a:r>
            <a:r>
              <a:rPr lang="en-US" sz="2000" dirty="0">
                <a:latin typeface="Times New Roman" panose="02020603050405020304" pitchFamily="18" charset="0"/>
                <a:ea typeface="Times New Roman" panose="02020603050405020304" pitchFamily="18" charset="0"/>
              </a:rPr>
              <a:t>doesn’t equal </a:t>
            </a:r>
            <a:r>
              <a:rPr lang="en-US" sz="2000" b="1" dirty="0">
                <a:latin typeface="Times New Roman" panose="02020603050405020304" pitchFamily="18" charset="0"/>
                <a:ea typeface="Times New Roman" panose="02020603050405020304" pitchFamily="18" charset="0"/>
              </a:rPr>
              <a:t>Best Efforts</a:t>
            </a:r>
            <a:endParaRPr lang="en-US" sz="2000" dirty="0">
              <a:latin typeface="Times New Roman" panose="02020603050405020304" pitchFamily="18" charset="0"/>
              <a:ea typeface="Times New Roman" panose="02020603050405020304" pitchFamily="18" charset="0"/>
            </a:endParaRPr>
          </a:p>
          <a:p>
            <a:pPr marL="1371600" marR="0" indent="-457200" algn="just">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9DC42A70-FBC2-4E7C-8E60-91ED872B287B}"/>
              </a:ext>
            </a:extLst>
          </p:cNvPr>
          <p:cNvSpPr/>
          <p:nvPr/>
        </p:nvSpPr>
        <p:spPr>
          <a:xfrm>
            <a:off x="385696" y="1846135"/>
            <a:ext cx="11670838" cy="4401205"/>
          </a:xfrm>
          <a:prstGeom prst="rect">
            <a:avLst/>
          </a:prstGeom>
        </p:spPr>
        <p:txBody>
          <a:bodyPr wrap="square">
            <a:spAutoFit/>
          </a:bodyPr>
          <a:lstStyle/>
          <a:p>
            <a:r>
              <a:rPr lang="en-US" sz="2000" i="1" u="sng" dirty="0" err="1"/>
              <a:t>Zilg</a:t>
            </a:r>
            <a:r>
              <a:rPr lang="en-US" sz="2000" i="1" u="sng" dirty="0"/>
              <a:t> v. Prentice Hall </a:t>
            </a:r>
            <a:r>
              <a:rPr lang="en-US" sz="2000" dirty="0"/>
              <a:t>- (Privishing Case) Publisher reduced the number of copies for first printing and lowered the advertising budget. Court reversed the TR court’s judgment for Plaintiff because Plaintiff did not bargain for “Best Efforts” or “Promote Fully” language in the Contract. Held that publisher’s obligation is met when there’s a “Good Faith” effort, including a first printing and reasonable advertising budget to give the book a reasonable chance of achieving market success. Thereafter, only “Good Faith Business Judgment” is required.</a:t>
            </a:r>
          </a:p>
          <a:p>
            <a:endParaRPr lang="en-US" sz="2000" dirty="0"/>
          </a:p>
          <a:p>
            <a:r>
              <a:rPr lang="en-US" sz="2000" i="1" u="sng" dirty="0"/>
              <a:t>John “Cougar” Mellencamp </a:t>
            </a:r>
            <a:r>
              <a:rPr lang="en-US" sz="2000" dirty="0"/>
              <a:t>Case - </a:t>
            </a:r>
            <a:r>
              <a:rPr lang="en-US" sz="2000" u="sng" dirty="0"/>
              <a:t>No fiduciary relationship </a:t>
            </a:r>
            <a:r>
              <a:rPr lang="en-US" sz="2000" dirty="0"/>
              <a:t>created by Publisher Contract, but technical compliance with Contract terms not sufficient, IPSO FACTO, to establish Good Faith. </a:t>
            </a:r>
            <a:r>
              <a:rPr lang="en-US" sz="2000" i="1" u="sng" dirty="0"/>
              <a:t>Contemporary Mission v. Famous Music </a:t>
            </a:r>
            <a:r>
              <a:rPr lang="en-US" sz="2000" dirty="0"/>
              <a:t>Case.</a:t>
            </a:r>
          </a:p>
          <a:p>
            <a:endParaRPr lang="en-US" sz="2000" dirty="0"/>
          </a:p>
          <a:p>
            <a:r>
              <a:rPr lang="en-US" sz="2000" u="sng" dirty="0"/>
              <a:t>Rebecca v. </a:t>
            </a:r>
            <a:r>
              <a:rPr lang="en-US" sz="2000" u="sng" dirty="0" err="1"/>
              <a:t>Hotton</a:t>
            </a:r>
            <a:r>
              <a:rPr lang="en-US" sz="2000" dirty="0"/>
              <a:t> (p.746) Agent for a failed theatrical production used confidential information to sabotage the production by spooking a </a:t>
            </a:r>
            <a:r>
              <a:rPr lang="en-US" sz="2000"/>
              <a:t>potential investor. </a:t>
            </a:r>
            <a:r>
              <a:rPr lang="en-US" sz="2000" dirty="0"/>
              <a:t>Court held that the agent had breached his duty of good faith and fair dealing and granting Production company’s MSJ on liability and denied Agent’s MSJ on Producer’s claims for defamation and tortious interference. </a:t>
            </a:r>
          </a:p>
        </p:txBody>
      </p:sp>
    </p:spTree>
    <p:extLst>
      <p:ext uri="{BB962C8B-B14F-4D97-AF65-F5344CB8AC3E}">
        <p14:creationId xmlns:p14="http://schemas.microsoft.com/office/powerpoint/2010/main" val="2008434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C7045-D2EB-4DFE-89D0-10E72D55AFA7}"/>
              </a:ext>
            </a:extLst>
          </p:cNvPr>
          <p:cNvSpPr/>
          <p:nvPr/>
        </p:nvSpPr>
        <p:spPr>
          <a:xfrm>
            <a:off x="914400" y="428879"/>
            <a:ext cx="10058400" cy="4524315"/>
          </a:xfrm>
          <a:prstGeom prst="rect">
            <a:avLst/>
          </a:prstGeom>
        </p:spPr>
        <p:txBody>
          <a:bodyPr wrap="square">
            <a:spAutoFit/>
          </a:bodyPr>
          <a:lstStyle/>
          <a:p>
            <a:r>
              <a:rPr lang="en-US" sz="2400" dirty="0"/>
              <a:t>(C)  </a:t>
            </a:r>
            <a:r>
              <a:rPr lang="en-US" sz="2400" b="1" dirty="0"/>
              <a:t>Royalties and Profits</a:t>
            </a:r>
          </a:p>
          <a:p>
            <a:r>
              <a:rPr lang="en-US" sz="2400" dirty="0"/>
              <a:t>       (1)	</a:t>
            </a:r>
            <a:r>
              <a:rPr lang="en-US" sz="2400" u="sng" dirty="0"/>
              <a:t>Film</a:t>
            </a:r>
          </a:p>
          <a:p>
            <a:r>
              <a:rPr lang="en-US" sz="2400" i="1" u="sng" dirty="0"/>
              <a:t>Buchwald v. Paramount </a:t>
            </a:r>
            <a:r>
              <a:rPr lang="en-US" sz="2400" dirty="0"/>
              <a:t>- Plaintiff sought to have “Net Profits” agreement declared unconscionable. The Court determined that                                                                        it was a Contract of adhesion and also unconscionable with respect to certain provisions. </a:t>
            </a:r>
          </a:p>
          <a:p>
            <a:endParaRPr lang="en-US" sz="2400" dirty="0"/>
          </a:p>
          <a:p>
            <a:r>
              <a:rPr lang="en-US" sz="2400" dirty="0"/>
              <a:t>However, this conclusion does not apply to every Net Profits Contract – </a:t>
            </a:r>
          </a:p>
          <a:p>
            <a:r>
              <a:rPr lang="en-US" sz="2400" i="1" u="sng" dirty="0" err="1"/>
              <a:t>Batfilm</a:t>
            </a:r>
            <a:r>
              <a:rPr lang="en-US" sz="2400" i="1" u="sng" dirty="0"/>
              <a:t> v. Warner Bros. </a:t>
            </a:r>
            <a:r>
              <a:rPr lang="en-US" sz="2400" dirty="0"/>
              <a:t>– Where one of the Plaintiffs was General Counsel and senior executive of MGM. Case by case basis.</a:t>
            </a:r>
          </a:p>
          <a:p>
            <a:endParaRPr lang="en-US" sz="2400" dirty="0"/>
          </a:p>
          <a:p>
            <a:r>
              <a:rPr lang="en-US" sz="2400" b="1" dirty="0"/>
              <a:t>The best solution = Negotiate a Contract based on percentage of the gross…</a:t>
            </a:r>
          </a:p>
        </p:txBody>
      </p:sp>
    </p:spTree>
    <p:extLst>
      <p:ext uri="{BB962C8B-B14F-4D97-AF65-F5344CB8AC3E}">
        <p14:creationId xmlns:p14="http://schemas.microsoft.com/office/powerpoint/2010/main" val="979187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633496-1167-95D1-AFC2-121466AD530C}"/>
              </a:ext>
            </a:extLst>
          </p:cNvPr>
          <p:cNvSpPr txBox="1"/>
          <p:nvPr/>
        </p:nvSpPr>
        <p:spPr>
          <a:xfrm>
            <a:off x="501706" y="469338"/>
            <a:ext cx="10705763" cy="4524315"/>
          </a:xfrm>
          <a:prstGeom prst="rect">
            <a:avLst/>
          </a:prstGeom>
          <a:noFill/>
        </p:spPr>
        <p:txBody>
          <a:bodyPr wrap="square" rtlCol="0">
            <a:spAutoFit/>
          </a:bodyPr>
          <a:lstStyle/>
          <a:p>
            <a:r>
              <a:rPr lang="en-US" dirty="0"/>
              <a:t>Types of Profits Participation</a:t>
            </a:r>
          </a:p>
          <a:p>
            <a:endParaRPr lang="en-US" dirty="0"/>
          </a:p>
          <a:p>
            <a:endParaRPr lang="en-US" dirty="0"/>
          </a:p>
          <a:p>
            <a:r>
              <a:rPr lang="en-US" dirty="0"/>
              <a:t>1. </a:t>
            </a:r>
            <a:r>
              <a:rPr lang="en-US" b="1" dirty="0"/>
              <a:t>Net Profits </a:t>
            </a:r>
            <a:r>
              <a:rPr lang="en-US" dirty="0"/>
              <a:t>– Gross receipts (of what?) after deducting</a:t>
            </a:r>
          </a:p>
          <a:p>
            <a:r>
              <a:rPr lang="en-US" dirty="0"/>
              <a:t>			- distribution fees</a:t>
            </a:r>
          </a:p>
          <a:p>
            <a:r>
              <a:rPr lang="en-US" dirty="0"/>
              <a:t>			- distribution costs</a:t>
            </a:r>
          </a:p>
          <a:p>
            <a:r>
              <a:rPr lang="en-US" dirty="0"/>
              <a:t>			- “negative cost” of producing and shooting the film</a:t>
            </a:r>
          </a:p>
          <a:p>
            <a:r>
              <a:rPr lang="en-US" dirty="0"/>
              <a:t>			- interest on “negative cost”</a:t>
            </a:r>
          </a:p>
          <a:p>
            <a:r>
              <a:rPr lang="en-US" dirty="0"/>
              <a:t>			- production company overhead </a:t>
            </a:r>
          </a:p>
          <a:p>
            <a:r>
              <a:rPr lang="en-US" dirty="0"/>
              <a:t>			- back-end deferments and gross participations</a:t>
            </a:r>
          </a:p>
          <a:p>
            <a:r>
              <a:rPr lang="en-US" dirty="0"/>
              <a:t>		and adding incentives and rebates</a:t>
            </a:r>
          </a:p>
          <a:p>
            <a:endParaRPr lang="en-US" dirty="0"/>
          </a:p>
          <a:p>
            <a:r>
              <a:rPr lang="en-US" dirty="0"/>
              <a:t>		then divide by 2</a:t>
            </a:r>
          </a:p>
          <a:p>
            <a:r>
              <a:rPr lang="en-US" dirty="0"/>
              <a:t>		one half goes to “producer pool” for talent, creative, and producers</a:t>
            </a:r>
          </a:p>
          <a:p>
            <a:r>
              <a:rPr lang="en-US" dirty="0"/>
              <a:t>			Your “net profits” are your percentage of the producer pool</a:t>
            </a:r>
          </a:p>
          <a:p>
            <a:r>
              <a:rPr lang="en-US" dirty="0"/>
              <a:t>		one half goes to the investor pool</a:t>
            </a:r>
          </a:p>
        </p:txBody>
      </p:sp>
    </p:spTree>
    <p:extLst>
      <p:ext uri="{BB962C8B-B14F-4D97-AF65-F5344CB8AC3E}">
        <p14:creationId xmlns:p14="http://schemas.microsoft.com/office/powerpoint/2010/main" val="3923362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3CB3C8-2B22-B65C-64B9-F0B3AA110BDD}"/>
              </a:ext>
            </a:extLst>
          </p:cNvPr>
          <p:cNvSpPr txBox="1"/>
          <p:nvPr/>
        </p:nvSpPr>
        <p:spPr>
          <a:xfrm>
            <a:off x="169933" y="420786"/>
            <a:ext cx="11385494" cy="4247317"/>
          </a:xfrm>
          <a:prstGeom prst="rect">
            <a:avLst/>
          </a:prstGeom>
          <a:noFill/>
        </p:spPr>
        <p:txBody>
          <a:bodyPr wrap="square" rtlCol="0">
            <a:spAutoFit/>
          </a:bodyPr>
          <a:lstStyle/>
          <a:p>
            <a:r>
              <a:rPr lang="en-US" dirty="0"/>
              <a:t>Types of Profits Participation</a:t>
            </a:r>
          </a:p>
          <a:p>
            <a:endParaRPr lang="en-US" dirty="0"/>
          </a:p>
          <a:p>
            <a:r>
              <a:rPr lang="en-US" dirty="0"/>
              <a:t>2. </a:t>
            </a:r>
            <a:r>
              <a:rPr lang="en-US" b="1" dirty="0"/>
              <a:t>Adjusted Gross </a:t>
            </a:r>
            <a:r>
              <a:rPr lang="en-US" dirty="0"/>
              <a:t>(2 Forms) – Gross receipts (of what?) after deducting</a:t>
            </a:r>
          </a:p>
          <a:p>
            <a:endParaRPr lang="en-US" dirty="0"/>
          </a:p>
          <a:p>
            <a:r>
              <a:rPr lang="en-US" dirty="0"/>
              <a:t>A. “Off the Top” Deductions (AGP) – distribution expenses, sales tax, sales agent fees, P&amp;A costs, guild payments …etc.</a:t>
            </a:r>
          </a:p>
          <a:p>
            <a:endParaRPr lang="en-US" dirty="0"/>
          </a:p>
          <a:p>
            <a:r>
              <a:rPr lang="en-US" dirty="0"/>
              <a:t>						OR</a:t>
            </a:r>
          </a:p>
          <a:p>
            <a:endParaRPr lang="en-US" dirty="0"/>
          </a:p>
          <a:p>
            <a:r>
              <a:rPr lang="en-US" dirty="0"/>
              <a:t>B. “Producer’s Gross” – Off the top deductions along with deductions for distribution fees, minimum distribution guarantees or advances</a:t>
            </a:r>
          </a:p>
          <a:p>
            <a:endParaRPr lang="en-US" dirty="0"/>
          </a:p>
          <a:p>
            <a:endParaRPr lang="en-US" dirty="0"/>
          </a:p>
          <a:p>
            <a:r>
              <a:rPr lang="en-US" dirty="0"/>
              <a:t>3. </a:t>
            </a:r>
            <a:r>
              <a:rPr lang="en-US" b="1" dirty="0"/>
              <a:t>First Dollar </a:t>
            </a:r>
            <a:r>
              <a:rPr lang="en-US" dirty="0"/>
              <a:t>– Gross receipts </a:t>
            </a:r>
          </a:p>
          <a:p>
            <a:r>
              <a:rPr lang="en-US" dirty="0"/>
              <a:t>		Adding incentives and rebates</a:t>
            </a:r>
          </a:p>
          <a:p>
            <a:r>
              <a:rPr lang="en-US" dirty="0"/>
              <a:t>		Before deductions for distribution fees or expenses, negative costs, and before recoupment</a:t>
            </a:r>
          </a:p>
        </p:txBody>
      </p:sp>
    </p:spTree>
    <p:extLst>
      <p:ext uri="{BB962C8B-B14F-4D97-AF65-F5344CB8AC3E}">
        <p14:creationId xmlns:p14="http://schemas.microsoft.com/office/powerpoint/2010/main" val="1667319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Working recoupment waterfall 2">
            <a:extLst>
              <a:ext uri="{FF2B5EF4-FFF2-40B4-BE49-F238E27FC236}">
                <a16:creationId xmlns:a16="http://schemas.microsoft.com/office/drawing/2014/main" id="{21223A08-FA25-F8B2-E693-FEEDE9AB7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793" y="164575"/>
            <a:ext cx="9257457" cy="607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00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4D705-2FAA-41AD-AC22-769781F0CCAE}"/>
              </a:ext>
            </a:extLst>
          </p:cNvPr>
          <p:cNvSpPr/>
          <p:nvPr/>
        </p:nvSpPr>
        <p:spPr>
          <a:xfrm>
            <a:off x="264042" y="95693"/>
            <a:ext cx="11663916" cy="6001643"/>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(2)	</a:t>
            </a:r>
            <a:r>
              <a:rPr lang="en-US" u="sng" dirty="0">
                <a:latin typeface="Times New Roman" panose="02020603050405020304" pitchFamily="18" charset="0"/>
                <a:ea typeface="Times New Roman" panose="02020603050405020304" pitchFamily="18" charset="0"/>
              </a:rPr>
              <a:t>Music</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All money recoupable from the advance, including all production costs		</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Deductions taken from percentage of royalty - usually hidden.</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Another Prob. = Establish the amount of Sales - Record Companies don’t want you in their books or their warehouse.</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360̊ Deals - Make sure you get promotional commitment in writing.</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PPD roughly double SRLP</a:t>
            </a:r>
          </a:p>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400" b="1" dirty="0">
                <a:latin typeface="Times New Roman" panose="02020603050405020304" pitchFamily="18" charset="0"/>
                <a:ea typeface="Times New Roman" panose="02020603050405020304" pitchFamily="18" charset="0"/>
              </a:rPr>
              <a:t>RECORDED MUSIC DEALS</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ASSUMPTIONS-Advance--$50k, Production Costs--  30K</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15% Royalty PPD = 7.5% SRLP</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Price:  $8.00 PPD/ 100,000 Units sold, so 800K Total Income to the Record Label.</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	Deductions From the Income Basis Taken by the Label:</a:t>
            </a:r>
            <a:endParaRPr lang="en-US" dirty="0">
              <a:latin typeface="Times New Roman" panose="02020603050405020304" pitchFamily="18" charset="0"/>
              <a:ea typeface="Times New Roman" panose="02020603050405020304" pitchFamily="18" charset="0"/>
            </a:endParaRPr>
          </a:p>
          <a:p>
            <a:pPr marL="22860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Deductions from the CD price:</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$2.00 - Packaging (25%)</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(ii)	$1.20 - Free Goods (15%)</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(iii)	$0.80 - Breakage (10%)</a:t>
            </a: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a:t>
            </a:r>
          </a:p>
          <a:p>
            <a:pPr marL="2743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Subtotal - Royalty </a:t>
            </a:r>
            <a:r>
              <a:rPr lang="en-US" u="sng" dirty="0">
                <a:latin typeface="Times New Roman" panose="02020603050405020304" pitchFamily="18" charset="0"/>
                <a:ea typeface="Times New Roman" panose="02020603050405020304" pitchFamily="18" charset="0"/>
              </a:rPr>
              <a:t>basis</a:t>
            </a:r>
            <a:r>
              <a:rPr lang="en-US" dirty="0">
                <a:latin typeface="Times New Roman" panose="02020603050405020304" pitchFamily="18" charset="0"/>
                <a:ea typeface="Times New Roman" panose="02020603050405020304" pitchFamily="18" charset="0"/>
              </a:rPr>
              <a:t> is $4.00 PPD x 100,000 = </a:t>
            </a:r>
            <a:r>
              <a:rPr lang="en-US" u="sng" dirty="0">
                <a:latin typeface="Times New Roman" panose="02020603050405020304" pitchFamily="18" charset="0"/>
                <a:ea typeface="Times New Roman" panose="02020603050405020304" pitchFamily="18" charset="0"/>
              </a:rPr>
              <a:t>$400,000.00. So the Artist should get $60k, right?(15% Royalty x $400k). WRONG! Why Not? Royalty Deductions</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6170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FCDB60-C502-4D1D-980A-F654ADC0EB03}"/>
              </a:ext>
            </a:extLst>
          </p:cNvPr>
          <p:cNvSpPr/>
          <p:nvPr/>
        </p:nvSpPr>
        <p:spPr>
          <a:xfrm>
            <a:off x="434163" y="243512"/>
            <a:ext cx="10473069" cy="7109639"/>
          </a:xfrm>
          <a:prstGeom prst="rect">
            <a:avLst/>
          </a:prstGeom>
        </p:spPr>
        <p:txBody>
          <a:bodyPr wrap="square">
            <a:spAutoFit/>
          </a:bodyPr>
          <a:lstStyle/>
          <a:p>
            <a:pPr marL="457200" marR="0" indent="-457200" algn="just">
              <a:spcBef>
                <a:spcPts val="0"/>
              </a:spcBef>
              <a:spcAft>
                <a:spcPts val="0"/>
              </a:spcAft>
              <a:tabLst>
                <a:tab pos="-685800" algn="l"/>
                <a:tab pos="-457200" algn="l"/>
              </a:tabLst>
            </a:pPr>
            <a:endParaRPr lang="en-US" sz="2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400" b="1" dirty="0">
                <a:latin typeface="Times New Roman" panose="02020603050405020304" pitchFamily="18" charset="0"/>
                <a:ea typeface="Times New Roman" panose="02020603050405020304" pitchFamily="18" charset="0"/>
              </a:rPr>
              <a:t>(b)	Royalty Deductions</a:t>
            </a: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The Artist’s Royalty is 9%---not 15%  </a:t>
            </a:r>
            <a:r>
              <a:rPr lang="en-US" sz="2400" b="1" dirty="0">
                <a:latin typeface="Times New Roman" panose="02020603050405020304" pitchFamily="18" charset="0"/>
                <a:ea typeface="Times New Roman" panose="02020603050405020304" pitchFamily="18" charset="0"/>
              </a:rPr>
              <a:t>because:</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(1) Royalty Reduced to 11.25% (New Configurations – 25% 					deduction), so 3.75% is  deducted from the 15%</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 Producer’s Royalty - 2.25% deducted, so Net Artist 						Royalty </a:t>
            </a:r>
            <a:r>
              <a:rPr lang="en-US" sz="2400" u="sng" dirty="0">
                <a:latin typeface="Times New Roman" panose="02020603050405020304" pitchFamily="18" charset="0"/>
                <a:ea typeface="Times New Roman" panose="02020603050405020304" pitchFamily="18" charset="0"/>
              </a:rPr>
              <a:t>= 9%</a:t>
            </a:r>
            <a:endParaRPr lang="en-US" sz="2400" dirty="0">
              <a:latin typeface="Times New Roman" panose="02020603050405020304" pitchFamily="18" charset="0"/>
              <a:ea typeface="Times New Roman" panose="02020603050405020304" pitchFamily="18" charset="0"/>
            </a:endParaRPr>
          </a:p>
          <a:p>
            <a:pPr marL="27432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So with the 9% Royalty the Artist should get $36,000?WRONG AGAIN! 35% reasonable reserve, so net eligible to be paid to artist = $23,400?					</a:t>
            </a: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		(c) 	360 Deals</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30% concerts, 25% publishing, 50% sponsorships/ merchandising.</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Not included in gross receipts: free goods, program discounts, or AMOUNTS THAT THE RECORD COMPANY RECEIVES FROM ANCILLARY REVENUES ON 360 DEALS!</a:t>
            </a:r>
          </a:p>
          <a:p>
            <a:pPr algn="jus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8762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E2B27C-086A-411D-B68C-7682393EBDE3}"/>
              </a:ext>
            </a:extLst>
          </p:cNvPr>
          <p:cNvSpPr/>
          <p:nvPr/>
        </p:nvSpPr>
        <p:spPr>
          <a:xfrm>
            <a:off x="0" y="-52003"/>
            <a:ext cx="12244004" cy="8032968"/>
          </a:xfrm>
          <a:prstGeom prst="rect">
            <a:avLst/>
          </a:prstGeom>
        </p:spPr>
        <p:txBody>
          <a:bodyPr wrap="square">
            <a:spAutoFit/>
          </a:bodyPr>
          <a:lstStyle/>
          <a:p>
            <a:pPr algn="just">
              <a:tabLst>
                <a:tab pos="-685800" algn="l"/>
                <a:tab pos="-457200" algn="l"/>
              </a:tabLst>
            </a:pPr>
            <a:r>
              <a:rPr lang="en-US"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TOTAL GLOBAL Recorded Music Revenue</a:t>
            </a:r>
          </a:p>
          <a:p>
            <a:pPr algn="jus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1999-$14.6 B—Peak Year</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2006-$11.8 B</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2013-2015-- $7B/YEAR</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2016 - $7.7 B</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2017 - $8.8 B</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2018 - $9.8 B</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		2019-$11.1 B</a:t>
            </a:r>
          </a:p>
          <a:p>
            <a:pPr algn="just">
              <a:tabLst>
                <a:tab pos="-685800" algn="l"/>
                <a:tab pos="-457200" algn="l"/>
              </a:tabLst>
            </a:pPr>
            <a:r>
              <a:rPr lang="en-US" sz="2400" dirty="0">
                <a:latin typeface="Times New Roman" panose="02020603050405020304" pitchFamily="18" charset="0"/>
                <a:ea typeface="Times New Roman" panose="02020603050405020304" pitchFamily="18" charset="0"/>
              </a:rPr>
              <a:t>2020- $12.1B</a:t>
            </a: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2021-$15B</a:t>
            </a: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2022-$16B </a:t>
            </a:r>
            <a:r>
              <a:rPr lang="en-US" sz="2400" dirty="0">
                <a:latin typeface="Times New Roman" panose="02020603050405020304" pitchFamily="18" charset="0"/>
                <a:ea typeface="Times New Roman" panose="02020603050405020304" pitchFamily="18" charset="0"/>
              </a:rPr>
              <a:t>Average of $0.0058/Stream or ½ penny per stream.</a:t>
            </a:r>
          </a:p>
          <a:p>
            <a:pPr algn="just">
              <a:tabLst>
                <a:tab pos="-685800" algn="l"/>
                <a:tab pos="-457200" algn="l"/>
              </a:tabLst>
            </a:pP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Physical Sales--$1.6 B($480M|CD and $1.2B|Vinyl)</a:t>
            </a:r>
          </a:p>
          <a:p>
            <a:pPr algn="just">
              <a:tabLst>
                <a:tab pos="-685800" algn="l"/>
                <a:tab pos="-457200" algn="l"/>
              </a:tabLst>
            </a:pPr>
            <a:r>
              <a:rPr lang="en-US" sz="2400">
                <a:latin typeface="Times New Roman" panose="02020603050405020304" pitchFamily="18" charset="0"/>
                <a:ea typeface="Times New Roman" panose="02020603050405020304" pitchFamily="18" charset="0"/>
              </a:rPr>
              <a:t>Downloads--$214M</a:t>
            </a: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Lst>
            </a:pPr>
            <a:endParaRPr lang="en-US" sz="2400" b="1" dirty="0">
              <a:latin typeface="Times New Roman" panose="02020603050405020304" pitchFamily="18" charset="0"/>
              <a:ea typeface="Times New Roman" panose="02020603050405020304" pitchFamily="18" charset="0"/>
            </a:endParaRPr>
          </a:p>
          <a:p>
            <a:pPr algn="just">
              <a:tabLst>
                <a:tab pos="-685800" algn="l"/>
                <a:tab pos="-457200" algn="l"/>
                <a:tab pos="0" algn="l"/>
                <a:tab pos="228600" algn="l"/>
                <a:tab pos="457200" algn="l"/>
                <a:tab pos="571500" algn="l"/>
                <a:tab pos="62865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Lst>
            </a:pP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 pos="0" algn="l"/>
                <a:tab pos="228600" algn="l"/>
                <a:tab pos="457200" algn="l"/>
                <a:tab pos="571500" algn="l"/>
                <a:tab pos="62865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Lst>
            </a:pPr>
            <a:endParaRPr lang="en-US" sz="2400" dirty="0">
              <a:latin typeface="Times New Roman" panose="02020603050405020304" pitchFamily="18" charset="0"/>
              <a:ea typeface="Times New Roman" panose="02020603050405020304" pitchFamily="18" charset="0"/>
            </a:endParaRPr>
          </a:p>
          <a:p>
            <a:pPr algn="just">
              <a:tabLst>
                <a:tab pos="-685800" algn="l"/>
                <a:tab pos="-457200" algn="l"/>
                <a:tab pos="0" algn="l"/>
                <a:tab pos="228600" algn="l"/>
                <a:tab pos="457200" algn="l"/>
                <a:tab pos="571500" algn="l"/>
                <a:tab pos="62865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Lst>
            </a:pP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4337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8C7C5B-7C23-41CC-9795-E8E2C9D387CF}"/>
              </a:ext>
            </a:extLst>
          </p:cNvPr>
          <p:cNvSpPr/>
          <p:nvPr/>
        </p:nvSpPr>
        <p:spPr>
          <a:xfrm>
            <a:off x="38793" y="-83127"/>
            <a:ext cx="12153207" cy="7355860"/>
          </a:xfrm>
          <a:prstGeom prst="rect">
            <a:avLst/>
          </a:prstGeom>
        </p:spPr>
        <p:txBody>
          <a:bodyPr wrap="square">
            <a:spAutoFit/>
          </a:bodyPr>
          <a:lstStyle/>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4000" b="1" dirty="0">
                <a:latin typeface="Times New Roman" panose="02020603050405020304" pitchFamily="18" charset="0"/>
                <a:ea typeface="Times New Roman" panose="02020603050405020304" pitchFamily="18" charset="0"/>
              </a:rPr>
              <a:t>STREAMING ROYALTIES</a:t>
            </a:r>
          </a:p>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ASSUMPTIONS-Advance--$50k, Production Costs--  30K</a:t>
            </a: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				15% Royalty PPD = 7.5% SRLP</a:t>
            </a: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				50,000,000 Units Streamed and No Royalty Deductions</a:t>
            </a:r>
          </a:p>
          <a:p>
            <a:pPr marL="457200" marR="0" indent="-457200" algn="just">
              <a:spcBef>
                <a:spcPts val="0"/>
              </a:spcBef>
              <a:spcAft>
                <a:spcPts val="0"/>
              </a:spcAft>
              <a:tabLst>
                <a:tab pos="-685800" algn="l"/>
                <a:tab pos="-457200" algn="l"/>
              </a:tabLst>
            </a:pPr>
            <a:endParaRPr lang="en-US" sz="36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INCOME TO LABEL: 50,000,000 X 0.005 = $250,000.00</a:t>
            </a: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ARTIST ROYALTY: $37,500.00</a:t>
            </a: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UNRECOUPED AMOUNT = $12,500.00</a:t>
            </a: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36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0834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C4A92-5E21-46C2-BD51-F39AD2AF46A5}"/>
              </a:ext>
            </a:extLst>
          </p:cNvPr>
          <p:cNvSpPr/>
          <p:nvPr/>
        </p:nvSpPr>
        <p:spPr>
          <a:xfrm>
            <a:off x="414670" y="80665"/>
            <a:ext cx="11079125" cy="6801862"/>
          </a:xfrm>
          <a:prstGeom prst="rect">
            <a:avLst/>
          </a:prstGeom>
        </p:spPr>
        <p:txBody>
          <a:bodyPr wrap="square">
            <a:spAutoFit/>
          </a:bodyPr>
          <a:lstStyle/>
          <a:p>
            <a:pPr algn="just">
              <a:tabLst>
                <a:tab pos="-685800" algn="l"/>
                <a:tab pos="-457200" algn="l"/>
              </a:tabLst>
            </a:pPr>
            <a:r>
              <a:rPr lang="en-US" sz="4000" b="1" cap="all" dirty="0">
                <a:latin typeface="Times New Roman" panose="02020603050405020304" pitchFamily="18" charset="0"/>
                <a:ea typeface="Times New Roman" panose="02020603050405020304" pitchFamily="18" charset="0"/>
              </a:rPr>
              <a:t>Final</a:t>
            </a:r>
            <a:endParaRPr lang="en-US" sz="4000" dirty="0">
              <a:latin typeface="Times New Roman" panose="02020603050405020304" pitchFamily="18" charset="0"/>
              <a:ea typeface="Times New Roman" panose="02020603050405020304" pitchFamily="18" charset="0"/>
            </a:endParaRPr>
          </a:p>
          <a:p>
            <a:pPr algn="just">
              <a:tabLst>
                <a:tab pos="-685800" algn="l"/>
                <a:tab pos="-457200" algn="l"/>
              </a:tabLst>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100" dirty="0">
                <a:latin typeface="Times New Roman" panose="02020603050405020304" pitchFamily="18" charset="0"/>
                <a:ea typeface="Times New Roman" panose="02020603050405020304" pitchFamily="18" charset="0"/>
              </a:rPr>
              <a:t>(1) 	As per syllabus. </a:t>
            </a:r>
            <a:r>
              <a:rPr lang="en-US" sz="2100" b="1" dirty="0">
                <a:latin typeface="Times New Roman" panose="02020603050405020304" pitchFamily="18" charset="0"/>
                <a:ea typeface="Times New Roman" panose="02020603050405020304" pitchFamily="18" charset="0"/>
              </a:rPr>
              <a:t>Open Book</a:t>
            </a:r>
            <a:r>
              <a:rPr lang="en-US" sz="2100" dirty="0">
                <a:latin typeface="Times New Roman" panose="02020603050405020304" pitchFamily="18" charset="0"/>
                <a:ea typeface="Times New Roman" panose="02020603050405020304" pitchFamily="18" charset="0"/>
              </a:rPr>
              <a:t>. True/False, Explain, Short Essay, and Multiple Choice. Bring all the notes you want—on paper;</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(2)  Take a position and defend it (Like Bar Exam);</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100" dirty="0">
                <a:latin typeface="Times New Roman" panose="02020603050405020304" pitchFamily="18" charset="0"/>
                <a:ea typeface="Times New Roman" panose="02020603050405020304" pitchFamily="18" charset="0"/>
              </a:rPr>
              <a:t>(3) 	Answer the question asked. Don’t expand into areas I didn’t ask about unless you really think this helps your position (Hemingway, not Fitzgerald);</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100" dirty="0">
                <a:latin typeface="Times New Roman" panose="02020603050405020304" pitchFamily="18" charset="0"/>
                <a:ea typeface="Times New Roman" panose="02020603050405020304" pitchFamily="18" charset="0"/>
              </a:rPr>
              <a:t>(4) 	One question will be answered with a one sentence answer. 10 Point Bonus if you get it right. I’ll disregard your worst answer. “Song Titles Bob Dylan’s “I Want You”/ “Hold On” – 16 times on Billboard Charts;</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(5)  I don’t need you to tell the difference in the </a:t>
            </a:r>
            <a:r>
              <a:rPr lang="en-US" sz="2100" dirty="0" err="1">
                <a:latin typeface="Times New Roman" panose="02020603050405020304" pitchFamily="18" charset="0"/>
                <a:ea typeface="Times New Roman" panose="02020603050405020304" pitchFamily="18" charset="0"/>
              </a:rPr>
              <a:t>cir.</a:t>
            </a:r>
            <a:r>
              <a:rPr lang="en-US" sz="2100" dirty="0">
                <a:latin typeface="Times New Roman" panose="02020603050405020304" pitchFamily="18" charset="0"/>
                <a:ea typeface="Times New Roman" panose="02020603050405020304" pitchFamily="18" charset="0"/>
              </a:rPr>
              <a:t>, but you’ll get extra credit if you do;</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sz="2100" dirty="0">
                <a:latin typeface="Times New Roman" panose="02020603050405020304" pitchFamily="18" charset="0"/>
                <a:ea typeface="Times New Roman" panose="02020603050405020304" pitchFamily="18" charset="0"/>
              </a:rPr>
              <a:t>(6)  Class participation is 10% of your grade.</a:t>
            </a:r>
          </a:p>
          <a:p>
            <a:r>
              <a:rPr lang="en-US" sz="2100" dirty="0">
                <a:latin typeface="Times New Roman" panose="02020603050405020304" pitchFamily="18" charset="0"/>
                <a:ea typeface="Times New Roman" panose="02020603050405020304" pitchFamily="18" charset="0"/>
              </a:rPr>
              <a:t> </a:t>
            </a:r>
            <a:r>
              <a:rPr lang="en-US" sz="2100" dirty="0"/>
              <a:t>WHAT DO YOU WANT FROM THIS CLASS? </a:t>
            </a:r>
          </a:p>
          <a:p>
            <a:r>
              <a:rPr lang="en-US" sz="2400" dirty="0"/>
              <a:t>Fill out cards/ Email/ Blog Your Interest</a:t>
            </a:r>
          </a:p>
          <a:p>
            <a:pPr algn="just">
              <a:tabLst>
                <a:tab pos="-685800" algn="l"/>
                <a:tab pos="-457200" algn="l"/>
              </a:tabLs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2478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939F24-4B96-4530-8A50-7A8D94AACF2B}"/>
              </a:ext>
            </a:extLst>
          </p:cNvPr>
          <p:cNvSpPr/>
          <p:nvPr/>
        </p:nvSpPr>
        <p:spPr>
          <a:xfrm>
            <a:off x="123290" y="-59709"/>
            <a:ext cx="12192000" cy="6832640"/>
          </a:xfrm>
          <a:prstGeom prst="rect">
            <a:avLst/>
          </a:prstGeom>
        </p:spPr>
        <p:txBody>
          <a:bodyPr wrap="square">
            <a:spAutoFit/>
          </a:bodyPr>
          <a:lstStyle/>
          <a:p>
            <a:pPr algn="just">
              <a:tabLst>
                <a:tab pos="-685800" algn="l"/>
                <a:tab pos="-457200" algn="l"/>
              </a:tabLst>
            </a:pPr>
            <a:endParaRPr lang="en-US" b="1" dirty="0">
              <a:latin typeface="Times New Roman" panose="02020603050405020304" pitchFamily="18" charset="0"/>
              <a:ea typeface="Times New Roman" panose="02020603050405020304" pitchFamily="18" charset="0"/>
            </a:endParaRPr>
          </a:p>
          <a:p>
            <a:pPr algn="just">
              <a:tabLst>
                <a:tab pos="-685800" algn="l"/>
                <a:tab pos="-457200" algn="l"/>
              </a:tabLst>
            </a:pPr>
            <a:r>
              <a:rPr lang="en-US" b="1" dirty="0">
                <a:latin typeface="Times New Roman" panose="02020603050405020304" pitchFamily="18" charset="0"/>
                <a:ea typeface="Times New Roman" panose="02020603050405020304" pitchFamily="18" charset="0"/>
              </a:rPr>
              <a:t>NEW MEDIA RECORD DEALS    </a:t>
            </a:r>
          </a:p>
          <a:p>
            <a:pPr algn="just">
              <a:tabLst>
                <a:tab pos="-685800" algn="l"/>
                <a:tab pos="-457200" algn="l"/>
              </a:tabLst>
            </a:pPr>
            <a:r>
              <a:rPr lang="en-US" b="1" dirty="0">
                <a:latin typeface="Times New Roman" panose="02020603050405020304" pitchFamily="18" charset="0"/>
                <a:ea typeface="Times New Roman" panose="02020603050405020304" pitchFamily="18" charset="0"/>
              </a:rPr>
              <a:t>  </a:t>
            </a:r>
          </a:p>
          <a:p>
            <a:pPr algn="just">
              <a:tabLst>
                <a:tab pos="-685800" algn="l"/>
                <a:tab pos="-457200" algn="l"/>
              </a:tabLst>
            </a:pPr>
            <a:r>
              <a:rPr lang="en-US" b="1"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Streaming</a:t>
            </a:r>
            <a:endParaRPr lang="en-US" sz="2400" dirty="0">
              <a:latin typeface="Times New Roman" panose="02020603050405020304" pitchFamily="18" charset="0"/>
              <a:ea typeface="Times New Roman" panose="02020603050405020304" pitchFamily="18" charset="0"/>
            </a:endParaRPr>
          </a:p>
          <a:p>
            <a:pPr marL="91440" marR="0" indent="-457200">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	(Record Company receives @52% / Streaming Service @ 48%)</a:t>
            </a:r>
          </a:p>
          <a:p>
            <a:pPr marL="91440" marR="0" indent="-457200">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The Average streaming Payment is $0.0058/stream (a little over 1 penny/stream)</a:t>
            </a:r>
          </a:p>
          <a:p>
            <a:pPr marL="91440" marR="0" indent="-457200">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Amazon</a:t>
            </a:r>
            <a:r>
              <a:rPr lang="en-US" dirty="0">
                <a:latin typeface="Times New Roman" panose="02020603050405020304" pitchFamily="18" charset="0"/>
                <a:ea typeface="Times New Roman" panose="02020603050405020304" pitchFamily="18" charset="0"/>
              </a:rPr>
              <a:t>- $0.00402/stream or $402 for a million streams. 55 M paid subscribers.</a:t>
            </a:r>
          </a:p>
          <a:p>
            <a:pPr marL="91440" marR="0" indent="-457200">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	Apple Music-</a:t>
            </a:r>
            <a:r>
              <a:rPr lang="en-US" dirty="0">
                <a:latin typeface="Times New Roman" panose="02020603050405020304" pitchFamily="18" charset="0"/>
                <a:ea typeface="Times New Roman" panose="02020603050405020304" pitchFamily="18" charset="0"/>
              </a:rPr>
              <a:t>-$0.00783/ stream or $783 for 1 million streams. 60 M paid subscribers. </a:t>
            </a:r>
          </a:p>
          <a:p>
            <a:pPr marL="91440" marR="0" indent="-457200">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Google/YouTube:</a:t>
            </a:r>
            <a:r>
              <a:rPr lang="en-US" dirty="0">
                <a:latin typeface="Times New Roman" panose="02020603050405020304" pitchFamily="18" charset="0"/>
                <a:ea typeface="Times New Roman" panose="02020603050405020304" pitchFamily="18" charset="0"/>
              </a:rPr>
              <a:t> $0.001/stream = </a:t>
            </a:r>
            <a:r>
              <a:rPr lang="en-US" b="1" dirty="0">
                <a:latin typeface="Times New Roman" panose="02020603050405020304" pitchFamily="18" charset="0"/>
                <a:ea typeface="Times New Roman" panose="02020603050405020304" pitchFamily="18" charset="0"/>
              </a:rPr>
              <a:t>$100.00 for 1M streams. 2023 Revenues= $29 Billion. 20M paid Subscribers. Pay 20% of Revenues vs. 67% Streaming Services. </a:t>
            </a:r>
          </a:p>
          <a:p>
            <a:pPr marL="274320" marR="0" indent="-457200">
              <a:spcBef>
                <a:spcPts val="0"/>
              </a:spcBef>
              <a:spcAft>
                <a:spcPts val="0"/>
              </a:spcAft>
              <a:tabLst>
                <a:tab pos="-685800" algn="l"/>
                <a:tab pos="-457200" algn="l"/>
              </a:tabLst>
            </a:pPr>
            <a:r>
              <a:rPr lang="en-US" b="1" dirty="0">
                <a:latin typeface="Times New Roman" panose="02020603050405020304" pitchFamily="18" charset="0"/>
                <a:ea typeface="Times New Roman" panose="02020603050405020304" pitchFamily="18" charset="0"/>
              </a:rPr>
              <a:t>Spotify</a:t>
            </a:r>
            <a:r>
              <a:rPr lang="en-US" dirty="0">
                <a:latin typeface="Times New Roman" panose="02020603050405020304" pitchFamily="18" charset="0"/>
                <a:ea typeface="Times New Roman" panose="02020603050405020304" pitchFamily="18" charset="0"/>
              </a:rPr>
              <a:t>: $0.00397 per stream or $397.00/ 1M streams. 120 M paid subscribers.</a:t>
            </a:r>
          </a:p>
          <a:p>
            <a:pPr marL="274320" marR="0" indent="-457200">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274320" marR="0" indent="-457200">
              <a:spcBef>
                <a:spcPts val="0"/>
              </a:spcBef>
              <a:spcAft>
                <a:spcPts val="0"/>
              </a:spcAft>
              <a:tabLst>
                <a:tab pos="-685800" algn="l"/>
                <a:tab pos="-457200" algn="l"/>
              </a:tabLst>
            </a:pPr>
            <a:r>
              <a:rPr lang="en-US" b="1" dirty="0" err="1">
                <a:latin typeface="Times New Roman" panose="02020603050405020304" pitchFamily="18" charset="0"/>
                <a:ea typeface="Times New Roman" panose="02020603050405020304" pitchFamily="18" charset="0"/>
              </a:rPr>
              <a:t>SoundExchange</a:t>
            </a:r>
            <a:r>
              <a:rPr lang="en-US" b="1"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-@1/5 penny/stream/listener</a:t>
            </a:r>
          </a:p>
          <a:p>
            <a:pPr marL="274320" indent="-457200">
              <a:tabLst>
                <a:tab pos="-685800" algn="l"/>
                <a:tab pos="-457200" algn="l"/>
              </a:tabLst>
            </a:pPr>
            <a:r>
              <a:rPr lang="en-US" b="1" dirty="0">
                <a:latin typeface="Times New Roman" panose="02020603050405020304" pitchFamily="18" charset="0"/>
                <a:ea typeface="Times New Roman" panose="02020603050405020304" pitchFamily="18" charset="0"/>
              </a:rPr>
              <a:t>Pandora Radio:</a:t>
            </a:r>
            <a:r>
              <a:rPr lang="en-US" dirty="0">
                <a:latin typeface="Times New Roman" panose="02020603050405020304" pitchFamily="18" charset="0"/>
                <a:ea typeface="Times New Roman" panose="02020603050405020304" pitchFamily="18" charset="0"/>
              </a:rPr>
              <a:t> 0.0013/stream/ $1,300.00 for a million streams</a:t>
            </a:r>
            <a:endParaRPr lang="en-US" b="1" dirty="0">
              <a:latin typeface="Times New Roman" panose="02020603050405020304" pitchFamily="18" charset="0"/>
              <a:ea typeface="Times New Roman" panose="02020603050405020304" pitchFamily="18" charset="0"/>
            </a:endParaRPr>
          </a:p>
          <a:p>
            <a:pPr marL="274320" indent="-457200">
              <a:tabLst>
                <a:tab pos="-685800" algn="l"/>
                <a:tab pos="-457200" algn="l"/>
              </a:tabLst>
            </a:pPr>
            <a:r>
              <a:rPr lang="en-US" b="1" dirty="0">
                <a:latin typeface="Times New Roman" panose="02020603050405020304" pitchFamily="18" charset="0"/>
                <a:ea typeface="Times New Roman" panose="02020603050405020304" pitchFamily="18" charset="0"/>
              </a:rPr>
              <a:t>Music Publishers—</a:t>
            </a:r>
            <a:r>
              <a:rPr lang="en-US" dirty="0">
                <a:latin typeface="Times New Roman" panose="02020603050405020304" pitchFamily="18" charset="0"/>
                <a:ea typeface="Times New Roman" panose="02020603050405020304" pitchFamily="18" charset="0"/>
              </a:rPr>
              <a:t>13.3% of net revenue or 24.1% of the total content cost, whichever is greater. Record Co. receives @ 52% of net revenue from streaming 15.1% of revenue paid to music publisher. </a:t>
            </a:r>
          </a:p>
          <a:p>
            <a:pPr marL="274320" indent="-457200">
              <a:tabLst>
                <a:tab pos="-685800" algn="l"/>
                <a:tab pos="-457200" algn="l"/>
              </a:tabLst>
            </a:pPr>
            <a:r>
              <a:rPr lang="en-US" dirty="0">
                <a:latin typeface="Times New Roman" panose="02020603050405020304" pitchFamily="18" charset="0"/>
                <a:ea typeface="Times New Roman" panose="02020603050405020304" pitchFamily="18" charset="0"/>
              </a:rPr>
              <a:t>Songwriter $600.00/1 million streams (1/5 of label)| $0.06/ 100 streams or $0.006/stream</a:t>
            </a:r>
          </a:p>
          <a:p>
            <a:pPr marL="274320" indent="-457200">
              <a:tabLst>
                <a:tab pos="-685800" algn="l"/>
                <a:tab pos="-457200" algn="l"/>
              </a:tabLst>
            </a:pPr>
            <a:endParaRPr lang="en-US" b="1" dirty="0">
              <a:latin typeface="Times New Roman" panose="02020603050405020304" pitchFamily="18" charset="0"/>
              <a:ea typeface="Times New Roman" panose="02020603050405020304" pitchFamily="18" charset="0"/>
            </a:endParaRPr>
          </a:p>
          <a:p>
            <a:pPr marL="274320" indent="-457200">
              <a:tabLst>
                <a:tab pos="-685800" algn="l"/>
                <a:tab pos="-457200" algn="l"/>
              </a:tabLst>
            </a:pPr>
            <a:r>
              <a:rPr lang="en-US" b="1" dirty="0">
                <a:latin typeface="Times New Roman" panose="02020603050405020304" pitchFamily="18" charset="0"/>
                <a:ea typeface="Times New Roman" panose="02020603050405020304" pitchFamily="18" charset="0"/>
              </a:rPr>
              <a:t>DEDUCTIONS: 1) Excess mechanicals, 10 songs @75% rate—some album 					deals require 14 songs! 2) Producers Royalty</a:t>
            </a:r>
          </a:p>
          <a:p>
            <a:pPr marL="274320" indent="-457200">
              <a:tabLst>
                <a:tab pos="-685800" algn="l"/>
                <a:tab pos="-457200" algn="l"/>
              </a:tabLst>
            </a:pPr>
            <a:endParaRPr lang="en-US"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	Entitlement to payments, getting paid</a:t>
            </a:r>
          </a:p>
          <a:p>
            <a:pPr marL="457200" marR="0" indent="-457200" algn="just">
              <a:spcBef>
                <a:spcPts val="0"/>
              </a:spcBef>
              <a:spcAft>
                <a:spcPts val="0"/>
              </a:spcAft>
              <a:tabLst>
                <a:tab pos="-685800" algn="l"/>
                <a:tab pos="-457200" algn="l"/>
              </a:tabLst>
            </a:pPr>
            <a:r>
              <a:rPr lang="en-US" sz="1800" dirty="0">
                <a:latin typeface="Times New Roman" panose="02020603050405020304" pitchFamily="18" charset="0"/>
                <a:ea typeface="Times New Roman" panose="02020603050405020304" pitchFamily="18" charset="0"/>
              </a:rPr>
              <a:t>SX – receives @ 1/5 of a penny per listener – 45% to featured artist, 5% non-featured, and 50% - rights owner</a:t>
            </a:r>
          </a:p>
          <a:p>
            <a:pPr marL="274320" indent="-457200">
              <a:tabLst>
                <a:tab pos="-685800" algn="l"/>
                <a:tab pos="-457200" algn="l"/>
              </a:tabLs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3446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0CBAE0-512F-4E80-8FED-F14DBF0C9378}"/>
              </a:ext>
            </a:extLst>
          </p:cNvPr>
          <p:cNvSpPr txBox="1"/>
          <p:nvPr/>
        </p:nvSpPr>
        <p:spPr>
          <a:xfrm>
            <a:off x="251353" y="286021"/>
            <a:ext cx="11783192" cy="6186309"/>
          </a:xfrm>
          <a:prstGeom prst="rect">
            <a:avLst/>
          </a:prstGeom>
          <a:noFill/>
        </p:spPr>
        <p:txBody>
          <a:bodyPr wrap="square">
            <a:spAutoFit/>
          </a:bodyPr>
          <a:lstStyle/>
          <a:p>
            <a:pPr algn="just">
              <a:tabLst>
                <a:tab pos="-685800" algn="l"/>
                <a:tab pos="-457200" algn="l"/>
              </a:tabLst>
            </a:pPr>
            <a:r>
              <a:rPr lang="en-US" b="1" cap="all" dirty="0">
                <a:latin typeface="Times New Roman" panose="02020603050405020304" pitchFamily="18" charset="0"/>
                <a:ea typeface="Times New Roman" panose="02020603050405020304" pitchFamily="18" charset="0"/>
              </a:rPr>
              <a:t>THE Things THAT You Should Know About Your Final</a:t>
            </a:r>
            <a:endParaRPr lang="en-US" dirty="0">
              <a:latin typeface="Times New Roman" panose="02020603050405020304" pitchFamily="18" charset="0"/>
              <a:ea typeface="Times New Roman" panose="02020603050405020304" pitchFamily="18" charset="0"/>
            </a:endParaRPr>
          </a:p>
          <a:p>
            <a:pPr algn="just">
              <a:tabLst>
                <a:tab pos="-685800" algn="l"/>
                <a:tab pos="-457200" algn="l"/>
              </a:tabLst>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just">
              <a:tabLst>
                <a:tab pos="-685800" algn="l"/>
                <a:tab pos="-457200" algn="l"/>
              </a:tabLst>
            </a:pPr>
            <a:r>
              <a:rPr lang="en-US" b="1" dirty="0">
                <a:latin typeface="Times New Roman" panose="02020603050405020304" pitchFamily="18" charset="0"/>
                <a:ea typeface="Times New Roman" panose="02020603050405020304" pitchFamily="18" charset="0"/>
              </a:rPr>
              <a:t>Final Exam Review</a:t>
            </a: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1. Most difficult final - Easy to please with great work. No tricks, </a:t>
            </a:r>
            <a:r>
              <a:rPr lang="en-US" b="1" dirty="0">
                <a:latin typeface="Times New Roman" panose="02020603050405020304" pitchFamily="18" charset="0"/>
                <a:ea typeface="Times New Roman" panose="02020603050405020304" pitchFamily="18" charset="0"/>
              </a:rPr>
              <a:t>but read the question carefully</a:t>
            </a:r>
            <a:r>
              <a:rPr lang="en-US" dirty="0">
                <a:latin typeface="Times New Roman" panose="02020603050405020304" pitchFamily="18" charset="0"/>
                <a:ea typeface="Times New Roman" panose="02020603050405020304" pitchFamily="18" charset="0"/>
              </a:rPr>
              <a:t>. Lots of time to answer.</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2. As per syllabus – Open book, Seven (7) true/false question/essay explanation—10 Points Each. </a:t>
            </a:r>
            <a:r>
              <a:rPr lang="en-US" b="1" dirty="0">
                <a:latin typeface="Times New Roman" panose="02020603050405020304" pitchFamily="18" charset="0"/>
                <a:ea typeface="Times New Roman" panose="02020603050405020304" pitchFamily="18" charset="0"/>
              </a:rPr>
              <a:t>One question can be answered in one sentence.</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Worst essay answer will be disregarded.</a:t>
            </a:r>
            <a:r>
              <a:rPr lang="en-US" dirty="0">
                <a:latin typeface="Times New Roman" panose="02020603050405020304" pitchFamily="18" charset="0"/>
                <a:ea typeface="Times New Roman" panose="02020603050405020304" pitchFamily="18" charset="0"/>
              </a:rPr>
              <a:t> </a:t>
            </a: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Ten (10) multiple choice – 4 points each.</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3. Presented with fact pattern like you might encounter as a lawyer.</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4. Take a position and defend it. (Like the bar exam) (Lawyers v. Professors). We will grade based on the quality of your answer and not its length.</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5.  Answer the question ASKED, then explain just like app. court. Don’t go off on tangents, just to show me that you know stuff. Not relevant to the question. I have a low BS threshold.</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R="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6. Write like </a:t>
            </a:r>
            <a:r>
              <a:rPr lang="en-US" u="sng" dirty="0">
                <a:latin typeface="Times New Roman" panose="02020603050405020304" pitchFamily="18" charset="0"/>
                <a:ea typeface="Times New Roman" panose="02020603050405020304" pitchFamily="18" charset="0"/>
              </a:rPr>
              <a:t>Hemingway</a:t>
            </a:r>
            <a:r>
              <a:rPr lang="en-US" dirty="0">
                <a:latin typeface="Times New Roman" panose="02020603050405020304" pitchFamily="18" charset="0"/>
                <a:ea typeface="Times New Roman" panose="02020603050405020304" pitchFamily="18" charset="0"/>
              </a:rPr>
              <a:t> not Fitzgerald. Short, concise declarative sentences. Long answers are not necessarily the best answer. </a:t>
            </a:r>
          </a:p>
          <a:p>
            <a:pPr marR="0" algn="just">
              <a:spcBef>
                <a:spcPts val="0"/>
              </a:spcBef>
              <a:spcAft>
                <a:spcPts val="0"/>
              </a:spcAft>
              <a:tabLst>
                <a:tab pos="-685800" algn="l"/>
                <a:tab pos="-457200" algn="l"/>
              </a:tabLst>
            </a:pPr>
            <a:endParaRPr lang="en-US"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dirty="0">
                <a:latin typeface="Times New Roman" panose="02020603050405020304" pitchFamily="18" charset="0"/>
                <a:ea typeface="Times New Roman" panose="02020603050405020304" pitchFamily="18" charset="0"/>
              </a:rPr>
              <a:t>7.  Class discussions are fair game, book and Web-Board if discussed – </a:t>
            </a:r>
            <a:r>
              <a:rPr lang="en-US" u="sng" dirty="0">
                <a:latin typeface="Times New Roman" panose="02020603050405020304" pitchFamily="18" charset="0"/>
                <a:ea typeface="Times New Roman" panose="02020603050405020304" pitchFamily="18" charset="0"/>
              </a:rPr>
              <a:t>Rap-A-Lot</a:t>
            </a:r>
            <a:endParaRPr lang="en-US" dirty="0"/>
          </a:p>
        </p:txBody>
      </p:sp>
    </p:spTree>
    <p:extLst>
      <p:ext uri="{BB962C8B-B14F-4D97-AF65-F5344CB8AC3E}">
        <p14:creationId xmlns:p14="http://schemas.microsoft.com/office/powerpoint/2010/main" val="2936475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E0B07-0D3D-4C88-9B09-F8EDD037AB31}"/>
              </a:ext>
            </a:extLst>
          </p:cNvPr>
          <p:cNvSpPr/>
          <p:nvPr/>
        </p:nvSpPr>
        <p:spPr>
          <a:xfrm>
            <a:off x="-256018" y="965771"/>
            <a:ext cx="11804172" cy="3785652"/>
          </a:xfrm>
          <a:prstGeom prst="rect">
            <a:avLst/>
          </a:prstGeom>
        </p:spPr>
        <p:txBody>
          <a:bodyPr wrap="square">
            <a:spAutoFit/>
          </a:bodyPr>
          <a:lstStyle/>
          <a:p>
            <a:pPr marL="9144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Jack Higgins Case, </a:t>
            </a:r>
            <a:r>
              <a:rPr lang="en-US" sz="2400" i="1" u="sng" dirty="0" err="1">
                <a:latin typeface="Times New Roman" panose="02020603050405020304" pitchFamily="18" charset="0"/>
                <a:ea typeface="Times New Roman" panose="02020603050405020304" pitchFamily="18" charset="0"/>
              </a:rPr>
              <a:t>Septemberbride</a:t>
            </a:r>
            <a:r>
              <a:rPr lang="en-US" sz="2400" i="1" u="sng" dirty="0">
                <a:latin typeface="Times New Roman" panose="02020603050405020304" pitchFamily="18" charset="0"/>
                <a:ea typeface="Times New Roman" panose="02020603050405020304" pitchFamily="18" charset="0"/>
              </a:rPr>
              <a:t> v. Stein</a:t>
            </a:r>
            <a:r>
              <a:rPr lang="en-US" sz="2400" dirty="0">
                <a:latin typeface="Times New Roman" panose="02020603050405020304" pitchFamily="18" charset="0"/>
                <a:ea typeface="Times New Roman" panose="02020603050405020304" pitchFamily="18" charset="0"/>
              </a:rPr>
              <a:t>, Author’s “Loan Out” Company not being paid its installment advances and tried to rescind Contract. Court held that:</a:t>
            </a:r>
          </a:p>
          <a:p>
            <a:pPr marL="18288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(a) 	Default in payments is not equal willful misconduct as to justify rescission</a:t>
            </a:r>
          </a:p>
          <a:p>
            <a:pPr marL="18288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(b)	Author was entitled to be paid his royalties, </a:t>
            </a:r>
            <a:r>
              <a:rPr lang="en-US" sz="2400" u="sng" dirty="0">
                <a:latin typeface="Times New Roman" panose="02020603050405020304" pitchFamily="18" charset="0"/>
                <a:ea typeface="Times New Roman" panose="02020603050405020304" pitchFamily="18" charset="0"/>
              </a:rPr>
              <a:t>before</a:t>
            </a:r>
            <a:r>
              <a:rPr lang="en-US" sz="2400" dirty="0">
                <a:latin typeface="Times New Roman" panose="02020603050405020304" pitchFamily="18" charset="0"/>
                <a:ea typeface="Times New Roman" panose="02020603050405020304" pitchFamily="18" charset="0"/>
              </a:rPr>
              <a:t> publisher’s creditor was paid</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marL="1371600" marR="0" indent="-457200" algn="just">
              <a:spcBef>
                <a:spcPts val="0"/>
              </a:spcBef>
              <a:spcAft>
                <a:spcPts val="0"/>
              </a:spcAft>
              <a:tabLst>
                <a:tab pos="-685800" algn="l"/>
                <a:tab pos="-457200" algn="l"/>
              </a:tabLst>
            </a:pPr>
            <a:r>
              <a:rPr lang="en-US" sz="2400" i="1" u="sng" dirty="0">
                <a:latin typeface="Times New Roman" panose="02020603050405020304" pitchFamily="18" charset="0"/>
                <a:ea typeface="Times New Roman" panose="02020603050405020304" pitchFamily="18" charset="0"/>
              </a:rPr>
              <a:t>In Re Waterson</a:t>
            </a:r>
            <a:r>
              <a:rPr lang="en-US" sz="2400" dirty="0">
                <a:latin typeface="Times New Roman" panose="02020603050405020304" pitchFamily="18" charset="0"/>
                <a:ea typeface="Times New Roman" panose="02020603050405020304" pitchFamily="18" charset="0"/>
              </a:rPr>
              <a:t> where the court denied a receiver’s application to sell a music catalog free and clear of royalties, based on the new publisher’s implied duty to work the copyrights and the former publisher’s equity.</a:t>
            </a:r>
          </a:p>
        </p:txBody>
      </p:sp>
    </p:spTree>
    <p:extLst>
      <p:ext uri="{BB962C8B-B14F-4D97-AF65-F5344CB8AC3E}">
        <p14:creationId xmlns:p14="http://schemas.microsoft.com/office/powerpoint/2010/main" val="3482264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05D2F0-27F2-41A7-9B4E-DCDF580631D8}"/>
              </a:ext>
            </a:extLst>
          </p:cNvPr>
          <p:cNvSpPr/>
          <p:nvPr/>
        </p:nvSpPr>
        <p:spPr>
          <a:xfrm>
            <a:off x="593651" y="305068"/>
            <a:ext cx="11004698" cy="6555641"/>
          </a:xfrm>
          <a:prstGeom prst="rect">
            <a:avLst/>
          </a:prstGeom>
        </p:spPr>
        <p:txBody>
          <a:bodyPr wrap="square">
            <a:spAutoFit/>
          </a:bodyPr>
          <a:lstStyle/>
          <a:p>
            <a:r>
              <a:rPr lang="en-US" sz="2000" dirty="0"/>
              <a:t>Discussed the reasons and purposes of negative injunctions, which require that the Artist’s services be:</a:t>
            </a:r>
          </a:p>
          <a:p>
            <a:r>
              <a:rPr lang="en-US" sz="2000" dirty="0"/>
              <a:t>	(1)	Exclusive; and </a:t>
            </a:r>
          </a:p>
          <a:p>
            <a:r>
              <a:rPr lang="en-US" sz="2000" dirty="0"/>
              <a:t>	(2)	Unique</a:t>
            </a:r>
          </a:p>
          <a:p>
            <a:r>
              <a:rPr lang="en-US" sz="2000" dirty="0"/>
              <a:t>Example:</a:t>
            </a:r>
          </a:p>
          <a:p>
            <a:r>
              <a:rPr lang="en-US" sz="2000" i="1" u="sng" dirty="0"/>
              <a:t>Rogers v. Comstock </a:t>
            </a:r>
            <a:r>
              <a:rPr lang="en-US" sz="2000" dirty="0"/>
              <a:t>Case where the Court aff’d a negative injunction because the star performer’s services were </a:t>
            </a:r>
            <a:r>
              <a:rPr lang="en-US" sz="2000" u="sng" dirty="0"/>
              <a:t>unique</a:t>
            </a:r>
            <a:r>
              <a:rPr lang="en-US" sz="2000" dirty="0"/>
              <a:t>, as evidenced by the Contract language and facts of the dispute. Court also held that a negative injunction could be applied against the company inducing the breach. Cites </a:t>
            </a:r>
            <a:r>
              <a:rPr lang="en-US" sz="2000" b="1" i="1" dirty="0"/>
              <a:t>Lumley v. Wagner –the Opera Singer case.</a:t>
            </a:r>
          </a:p>
          <a:p>
            <a:endParaRPr lang="en-US" sz="2000" i="1" dirty="0"/>
          </a:p>
          <a:p>
            <a:r>
              <a:rPr lang="en-US" sz="2000" b="1" i="1" dirty="0"/>
              <a:t>TEXAS—Mission ISD v. </a:t>
            </a:r>
            <a:r>
              <a:rPr lang="en-US" sz="2000" b="1" i="1" dirty="0" err="1"/>
              <a:t>Diserens</a:t>
            </a:r>
            <a:r>
              <a:rPr lang="en-US" sz="2000" b="1" i="1" dirty="0"/>
              <a:t>, 188 SW2d 568 (Tex. 1945). Music Teacher Case. Follows Lumley v. Wagner</a:t>
            </a:r>
            <a:endParaRPr lang="en-US" sz="2000" dirty="0"/>
          </a:p>
          <a:p>
            <a:r>
              <a:rPr lang="en-US" sz="2000" dirty="0"/>
              <a:t>Factors considered by Courts in deciding whether to issue negative injunctions:</a:t>
            </a:r>
          </a:p>
          <a:p>
            <a:r>
              <a:rPr lang="en-US" sz="2000" dirty="0"/>
              <a:t>	(1)	Uniqueness of the services;</a:t>
            </a:r>
          </a:p>
          <a:p>
            <a:r>
              <a:rPr lang="en-US" sz="2000" dirty="0"/>
              <a:t>	(2)	Irreparable injury;</a:t>
            </a:r>
          </a:p>
          <a:p>
            <a:r>
              <a:rPr lang="en-US" sz="2000" dirty="0"/>
              <a:t>	(3)	Undue restraint/reasonableness of the injunction. Artist has to be able to make a living and not 		</a:t>
            </a:r>
            <a:r>
              <a:rPr lang="en-US" sz="2000" u="sng" dirty="0"/>
              <a:t>have</a:t>
            </a:r>
            <a:r>
              <a:rPr lang="en-US" sz="2000" dirty="0"/>
              <a:t> to go back;</a:t>
            </a:r>
          </a:p>
          <a:p>
            <a:r>
              <a:rPr lang="en-US" sz="2000" dirty="0"/>
              <a:t>	(4)	Investment in talent made by the company; and</a:t>
            </a:r>
          </a:p>
          <a:p>
            <a:r>
              <a:rPr lang="en-US" sz="2000" dirty="0"/>
              <a:t>	(5)	Competitive impact among firms – competitors have a better chance of success.</a:t>
            </a:r>
          </a:p>
          <a:p>
            <a:endParaRPr lang="en-US" sz="2000" dirty="0"/>
          </a:p>
          <a:p>
            <a:r>
              <a:rPr lang="en-US" sz="2000" dirty="0"/>
              <a:t>California injunction legislation requiring that Contracts have a minimum guaranteed compensation which can’t be in the form of an option. (No equivalent in Texas)</a:t>
            </a:r>
          </a:p>
        </p:txBody>
      </p:sp>
    </p:spTree>
    <p:extLst>
      <p:ext uri="{BB962C8B-B14F-4D97-AF65-F5344CB8AC3E}">
        <p14:creationId xmlns:p14="http://schemas.microsoft.com/office/powerpoint/2010/main" val="3074800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00B46-BF10-43EF-B1B0-CFFDFAC9C12B}"/>
              </a:ext>
            </a:extLst>
          </p:cNvPr>
          <p:cNvSpPr/>
          <p:nvPr/>
        </p:nvSpPr>
        <p:spPr>
          <a:xfrm>
            <a:off x="425302" y="505122"/>
            <a:ext cx="10728252" cy="6186309"/>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rPr>
              <a:t>Motown v. Tina Marie</a:t>
            </a:r>
            <a:r>
              <a:rPr lang="en-US" sz="2200" dirty="0">
                <a:latin typeface="Times New Roman" panose="02020603050405020304" pitchFamily="18" charset="0"/>
                <a:ea typeface="Times New Roman" panose="02020603050405020304" pitchFamily="18" charset="0"/>
              </a:rPr>
              <a:t> Case, where Motown exercised the option to pay </a:t>
            </a:r>
            <a:r>
              <a:rPr lang="en-US" sz="2200" u="sng" dirty="0">
                <a:latin typeface="Times New Roman" panose="02020603050405020304" pitchFamily="18" charset="0"/>
                <a:ea typeface="Times New Roman" panose="02020603050405020304" pitchFamily="18" charset="0"/>
              </a:rPr>
              <a:t>$6K after</a:t>
            </a:r>
            <a:r>
              <a:rPr lang="en-US" sz="2200" dirty="0">
                <a:latin typeface="Times New Roman" panose="02020603050405020304" pitchFamily="18" charset="0"/>
                <a:ea typeface="Times New Roman" panose="02020603050405020304" pitchFamily="18" charset="0"/>
              </a:rPr>
              <a:t> the termination of the Contract. Court held that the consideration requirement not met simply by the exercise of the option. </a:t>
            </a:r>
          </a:p>
          <a:p>
            <a:pPr marL="4572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Court also distinguished the </a:t>
            </a:r>
            <a:r>
              <a:rPr lang="en-US" sz="2200" u="sng" dirty="0">
                <a:latin typeface="Times New Roman" panose="02020603050405020304" pitchFamily="18" charset="0"/>
                <a:ea typeface="Times New Roman" panose="02020603050405020304" pitchFamily="18" charset="0"/>
              </a:rPr>
              <a:t>Olivia Newton-John</a:t>
            </a:r>
            <a:r>
              <a:rPr lang="en-US" sz="2200" dirty="0">
                <a:latin typeface="Times New Roman" panose="02020603050405020304" pitchFamily="18" charset="0"/>
                <a:ea typeface="Times New Roman" panose="02020603050405020304" pitchFamily="18" charset="0"/>
              </a:rPr>
              <a:t> Case, where the Court held that the consideration requirement </a:t>
            </a:r>
            <a:r>
              <a:rPr lang="en-US" sz="2200" u="sng" dirty="0">
                <a:latin typeface="Times New Roman" panose="02020603050405020304" pitchFamily="18" charset="0"/>
                <a:ea typeface="Times New Roman" panose="02020603050405020304" pitchFamily="18" charset="0"/>
              </a:rPr>
              <a:t>HAD</a:t>
            </a:r>
            <a:r>
              <a:rPr lang="en-US" sz="2200" dirty="0">
                <a:latin typeface="Times New Roman" panose="02020603050405020304" pitchFamily="18" charset="0"/>
                <a:ea typeface="Times New Roman" panose="02020603050405020304" pitchFamily="18" charset="0"/>
              </a:rPr>
              <a:t> been met, where Olivia Newton-John had control over the recording budget, but the injunction was limited to the term of the Contract.</a:t>
            </a:r>
          </a:p>
          <a:p>
            <a:pPr marL="457200" marR="0" indent="-4572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r>
              <a:rPr lang="en-US" sz="2200" b="1" dirty="0">
                <a:latin typeface="Times New Roman" panose="02020603050405020304" pitchFamily="18" charset="0"/>
                <a:ea typeface="Times New Roman" panose="02020603050405020304" pitchFamily="18" charset="0"/>
              </a:rPr>
              <a:t>Damages for breach </a:t>
            </a:r>
            <a:r>
              <a:rPr lang="en-US" sz="2200" b="1">
                <a:latin typeface="Times New Roman" panose="02020603050405020304" pitchFamily="18" charset="0"/>
                <a:ea typeface="Times New Roman" panose="02020603050405020304" pitchFamily="18" charset="0"/>
              </a:rPr>
              <a:t>of Contract</a:t>
            </a:r>
            <a:r>
              <a:rPr lang="en-US" sz="2200" i="1">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200" i="1" u="sng" dirty="0">
                <a:latin typeface="Times New Roman" panose="02020603050405020304" pitchFamily="18" charset="0"/>
                <a:ea typeface="Times New Roman" panose="02020603050405020304" pitchFamily="18" charset="0"/>
              </a:rPr>
              <a:t>Quinn v. Straus Broadcasting</a:t>
            </a:r>
            <a:r>
              <a:rPr lang="en-US" sz="2200" dirty="0">
                <a:latin typeface="Times New Roman" panose="02020603050405020304" pitchFamily="18" charset="0"/>
                <a:ea typeface="Times New Roman" panose="02020603050405020304" pitchFamily="18" charset="0"/>
              </a:rPr>
              <a:t> – DJ sued the radio station for wrongful termination, over $1.5 million in damages, The Sky, The Moon, and All the Gold Looted in Baghdad, because of the damage to his personal reputation. Court held that the </a:t>
            </a:r>
            <a:r>
              <a:rPr lang="en-US" sz="2200" u="sng" dirty="0">
                <a:latin typeface="Times New Roman" panose="02020603050405020304" pitchFamily="18" charset="0"/>
                <a:ea typeface="Times New Roman" panose="02020603050405020304" pitchFamily="18" charset="0"/>
              </a:rPr>
              <a:t>reputation</a:t>
            </a:r>
            <a:r>
              <a:rPr lang="en-US" sz="2200" dirty="0">
                <a:latin typeface="Times New Roman" panose="02020603050405020304" pitchFamily="18" charset="0"/>
                <a:ea typeface="Times New Roman" panose="02020603050405020304" pitchFamily="18" charset="0"/>
              </a:rPr>
              <a:t> damages weren’t proven since he’d taken another job and were too speculative in any case.</a:t>
            </a:r>
          </a:p>
          <a:p>
            <a:pPr marL="4572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pPr>
            <a:r>
              <a:rPr lang="en-US" sz="2200" u="sng" dirty="0">
                <a:latin typeface="Times New Roman" panose="02020603050405020304" pitchFamily="18" charset="0"/>
                <a:ea typeface="Times New Roman" panose="02020603050405020304" pitchFamily="18" charset="0"/>
              </a:rPr>
              <a:t>PLO Supporter Vanessa Redgrave</a:t>
            </a:r>
            <a:r>
              <a:rPr lang="en-US" sz="2200" dirty="0">
                <a:latin typeface="Times New Roman" panose="02020603050405020304" pitchFamily="18" charset="0"/>
                <a:ea typeface="Times New Roman" panose="02020603050405020304" pitchFamily="18" charset="0"/>
              </a:rPr>
              <a:t> had a little more luck in her case against the </a:t>
            </a:r>
            <a:r>
              <a:rPr lang="en-US" sz="2200" u="sng" dirty="0">
                <a:latin typeface="Times New Roman" panose="02020603050405020304" pitchFamily="18" charset="0"/>
                <a:ea typeface="Times New Roman" panose="02020603050405020304" pitchFamily="18" charset="0"/>
              </a:rPr>
              <a:t>Boston Symphony</a:t>
            </a:r>
            <a:r>
              <a:rPr lang="en-US" sz="2200" dirty="0">
                <a:latin typeface="Times New Roman" panose="02020603050405020304" pitchFamily="18" charset="0"/>
                <a:ea typeface="Times New Roman" panose="02020603050405020304" pitchFamily="18" charset="0"/>
              </a:rPr>
              <a:t>. Court held that her consequential damages were within the contemplation of the parties when they entered into their Contract, but limited them to one performance where her testimony was backed up by a producer. Received a whopping $12k, less expenses, plus her $27,500. fee. Was offered $30K before the litigation.</a:t>
            </a:r>
          </a:p>
        </p:txBody>
      </p:sp>
    </p:spTree>
    <p:extLst>
      <p:ext uri="{BB962C8B-B14F-4D97-AF65-F5344CB8AC3E}">
        <p14:creationId xmlns:p14="http://schemas.microsoft.com/office/powerpoint/2010/main" val="696847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1EA9A-6030-44DB-916B-092D67E84738}"/>
              </a:ext>
            </a:extLst>
          </p:cNvPr>
          <p:cNvSpPr/>
          <p:nvPr/>
        </p:nvSpPr>
        <p:spPr>
          <a:xfrm>
            <a:off x="414670" y="239600"/>
            <a:ext cx="10185990" cy="5663089"/>
          </a:xfrm>
          <a:prstGeom prst="rect">
            <a:avLst/>
          </a:prstGeom>
        </p:spPr>
        <p:txBody>
          <a:bodyPr wrap="square">
            <a:spAutoFit/>
          </a:bodyPr>
          <a:lstStyle/>
          <a:p>
            <a:pPr marL="457200" marR="0" indent="-457200" algn="just">
              <a:spcBef>
                <a:spcPts val="0"/>
              </a:spcBef>
              <a:spcAft>
                <a:spcPts val="0"/>
              </a:spcAft>
              <a:tabLst>
                <a:tab pos="-685800" algn="l"/>
                <a:tab pos="-457200" algn="l"/>
              </a:tabLst>
            </a:pPr>
            <a:r>
              <a:rPr lang="en-US" sz="2200" b="1" u="sng" dirty="0">
                <a:latin typeface="Times New Roman" panose="02020603050405020304" pitchFamily="18" charset="0"/>
                <a:ea typeface="Times New Roman" panose="02020603050405020304" pitchFamily="18" charset="0"/>
              </a:rPr>
              <a:t>Shirley MacLaine</a:t>
            </a:r>
            <a:r>
              <a:rPr lang="en-US" sz="2200" b="1"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was more successful than PLO Vanessa in her case, </a:t>
            </a:r>
            <a:r>
              <a:rPr lang="en-US" sz="2200" i="1" u="sng" dirty="0">
                <a:latin typeface="Times New Roman" panose="02020603050405020304" pitchFamily="18" charset="0"/>
                <a:ea typeface="Times New Roman" panose="02020603050405020304" pitchFamily="18" charset="0"/>
              </a:rPr>
              <a:t>Parker v. 20</a:t>
            </a:r>
            <a:r>
              <a:rPr lang="en-US" sz="2200" i="1" u="sng" baseline="30000" dirty="0">
                <a:latin typeface="Times New Roman" panose="02020603050405020304" pitchFamily="18" charset="0"/>
                <a:ea typeface="Times New Roman" panose="02020603050405020304" pitchFamily="18" charset="0"/>
              </a:rPr>
              <a:t>th</a:t>
            </a:r>
            <a:r>
              <a:rPr lang="en-US" sz="2200" i="1" u="sng" dirty="0">
                <a:latin typeface="Times New Roman" panose="02020603050405020304" pitchFamily="18" charset="0"/>
                <a:ea typeface="Times New Roman" panose="02020603050405020304" pitchFamily="18" charset="0"/>
              </a:rPr>
              <a:t> Century Fox</a:t>
            </a:r>
            <a:r>
              <a:rPr lang="en-US" sz="2200" dirty="0">
                <a:latin typeface="Times New Roman" panose="02020603050405020304" pitchFamily="18" charset="0"/>
                <a:ea typeface="Times New Roman" panose="02020603050405020304" pitchFamily="18" charset="0"/>
              </a:rPr>
              <a:t>, and was held to be entitled to compensation under her contract to perform in “Bloomer Girl,” even though she was offered and turned down a gig to play a Western opposite Sean Connery. She obtained a </a:t>
            </a:r>
            <a:r>
              <a:rPr lang="en-US" sz="2200" b="1" dirty="0">
                <a:latin typeface="Times New Roman" panose="02020603050405020304" pitchFamily="18" charset="0"/>
                <a:ea typeface="Times New Roman" panose="02020603050405020304" pitchFamily="18" charset="0"/>
              </a:rPr>
              <a:t>Summary Judgment</a:t>
            </a:r>
            <a:r>
              <a:rPr lang="en-US" sz="2200" dirty="0">
                <a:latin typeface="Times New Roman" panose="02020603050405020304" pitchFamily="18" charset="0"/>
                <a:ea typeface="Times New Roman" panose="02020603050405020304" pitchFamily="18" charset="0"/>
              </a:rPr>
              <a:t>, upheld on appeal, on the basis that the Western was </a:t>
            </a:r>
            <a:r>
              <a:rPr lang="en-US" sz="2200" u="sng" dirty="0">
                <a:latin typeface="Times New Roman" panose="02020603050405020304" pitchFamily="18" charset="0"/>
                <a:ea typeface="Times New Roman" panose="02020603050405020304" pitchFamily="18" charset="0"/>
              </a:rPr>
              <a:t>not</a:t>
            </a:r>
            <a:r>
              <a:rPr lang="en-US" sz="2200" dirty="0">
                <a:latin typeface="Times New Roman" panose="02020603050405020304" pitchFamily="18" charset="0"/>
                <a:ea typeface="Times New Roman" panose="02020603050405020304" pitchFamily="18" charset="0"/>
              </a:rPr>
              <a:t> the “</a:t>
            </a:r>
            <a:r>
              <a:rPr lang="en-US" sz="2200" u="sng" dirty="0">
                <a:latin typeface="Times New Roman" panose="02020603050405020304" pitchFamily="18" charset="0"/>
                <a:ea typeface="Times New Roman" panose="02020603050405020304" pitchFamily="18" charset="0"/>
              </a:rPr>
              <a:t>equivalent</a:t>
            </a:r>
            <a:r>
              <a:rPr lang="en-US" sz="2200" dirty="0">
                <a:latin typeface="Times New Roman" panose="02020603050405020304" pitchFamily="18" charset="0"/>
                <a:ea typeface="Times New Roman" panose="02020603050405020304" pitchFamily="18" charset="0"/>
              </a:rPr>
              <a:t>” or “</a:t>
            </a:r>
            <a:r>
              <a:rPr lang="en-US" sz="2200" u="sng" dirty="0">
                <a:latin typeface="Times New Roman" panose="02020603050405020304" pitchFamily="18" charset="0"/>
                <a:ea typeface="Times New Roman" panose="02020603050405020304" pitchFamily="18" charset="0"/>
              </a:rPr>
              <a:t>substantially similar employment</a:t>
            </a:r>
            <a:r>
              <a:rPr lang="en-US" sz="2200" dirty="0">
                <a:latin typeface="Times New Roman" panose="02020603050405020304" pitchFamily="18" charset="0"/>
                <a:ea typeface="Times New Roman" panose="02020603050405020304" pitchFamily="18" charset="0"/>
              </a:rPr>
              <a:t>,” to the Bloomer Girl Musical.</a:t>
            </a:r>
          </a:p>
          <a:p>
            <a:pPr marL="4572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200" b="1" u="sng" dirty="0">
                <a:latin typeface="Times New Roman" panose="02020603050405020304" pitchFamily="18" charset="0"/>
                <a:ea typeface="Times New Roman" panose="02020603050405020304" pitchFamily="18" charset="0"/>
              </a:rPr>
              <a:t>Raquel Welch</a:t>
            </a:r>
            <a:r>
              <a:rPr lang="en-US" sz="2200" b="1"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was also successful in her case against MGM, where she was able to obtain damages as a result of being fired from the film “Cannery Row,” based on expert testimony. But her damages were reduced based on the California Supreme Court’s decision that the breach of the implied covenant of Good Faith and Fair Dealing” is a contract action not a tort, cause of action.</a:t>
            </a:r>
          </a:p>
          <a:p>
            <a:pPr marL="4572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endParaRPr lang="en-US" sz="22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20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THE KIGGUNDU FILES</a:t>
            </a:r>
          </a:p>
        </p:txBody>
      </p:sp>
    </p:spTree>
    <p:extLst>
      <p:ext uri="{BB962C8B-B14F-4D97-AF65-F5344CB8AC3E}">
        <p14:creationId xmlns:p14="http://schemas.microsoft.com/office/powerpoint/2010/main" val="17474354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CDCB8-03C0-824E-8FAA-131B23CDA0C0}"/>
              </a:ext>
            </a:extLst>
          </p:cNvPr>
          <p:cNvPicPr>
            <a:picLocks noChangeAspect="1"/>
          </p:cNvPicPr>
          <p:nvPr/>
        </p:nvPicPr>
        <p:blipFill>
          <a:blip r:embed="rId2"/>
          <a:stretch>
            <a:fillRect/>
          </a:stretch>
        </p:blipFill>
        <p:spPr>
          <a:xfrm>
            <a:off x="0" y="63401"/>
            <a:ext cx="12192000" cy="6731198"/>
          </a:xfrm>
          <a:prstGeom prst="rect">
            <a:avLst/>
          </a:prstGeom>
        </p:spPr>
      </p:pic>
    </p:spTree>
    <p:extLst>
      <p:ext uri="{BB962C8B-B14F-4D97-AF65-F5344CB8AC3E}">
        <p14:creationId xmlns:p14="http://schemas.microsoft.com/office/powerpoint/2010/main" val="10297934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2B049-4ACB-8CB1-FC10-EA7BB0181658}"/>
              </a:ext>
            </a:extLst>
          </p:cNvPr>
          <p:cNvPicPr>
            <a:picLocks noChangeAspect="1"/>
          </p:cNvPicPr>
          <p:nvPr/>
        </p:nvPicPr>
        <p:blipFill>
          <a:blip r:embed="rId2"/>
          <a:stretch>
            <a:fillRect/>
          </a:stretch>
        </p:blipFill>
        <p:spPr>
          <a:xfrm>
            <a:off x="0" y="613203"/>
            <a:ext cx="12192000" cy="5631594"/>
          </a:xfrm>
          <a:prstGeom prst="rect">
            <a:avLst/>
          </a:prstGeom>
        </p:spPr>
      </p:pic>
    </p:spTree>
    <p:extLst>
      <p:ext uri="{BB962C8B-B14F-4D97-AF65-F5344CB8AC3E}">
        <p14:creationId xmlns:p14="http://schemas.microsoft.com/office/powerpoint/2010/main" val="25753110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840D5-E914-8258-E715-67CDFCF34368}"/>
              </a:ext>
            </a:extLst>
          </p:cNvPr>
          <p:cNvPicPr>
            <a:picLocks noChangeAspect="1"/>
          </p:cNvPicPr>
          <p:nvPr/>
        </p:nvPicPr>
        <p:blipFill>
          <a:blip r:embed="rId2"/>
          <a:stretch>
            <a:fillRect/>
          </a:stretch>
        </p:blipFill>
        <p:spPr>
          <a:xfrm>
            <a:off x="0" y="12745"/>
            <a:ext cx="12192000" cy="6832510"/>
          </a:xfrm>
          <a:prstGeom prst="rect">
            <a:avLst/>
          </a:prstGeom>
        </p:spPr>
      </p:pic>
    </p:spTree>
    <p:extLst>
      <p:ext uri="{BB962C8B-B14F-4D97-AF65-F5344CB8AC3E}">
        <p14:creationId xmlns:p14="http://schemas.microsoft.com/office/powerpoint/2010/main" val="1379011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E092F-78F4-6AD9-B675-B7B1F5A51E1E}"/>
              </a:ext>
            </a:extLst>
          </p:cNvPr>
          <p:cNvPicPr>
            <a:picLocks noChangeAspect="1"/>
          </p:cNvPicPr>
          <p:nvPr/>
        </p:nvPicPr>
        <p:blipFill>
          <a:blip r:embed="rId2"/>
          <a:stretch>
            <a:fillRect/>
          </a:stretch>
        </p:blipFill>
        <p:spPr>
          <a:xfrm>
            <a:off x="0" y="1800"/>
            <a:ext cx="12192000" cy="6854400"/>
          </a:xfrm>
          <a:prstGeom prst="rect">
            <a:avLst/>
          </a:prstGeom>
        </p:spPr>
      </p:pic>
    </p:spTree>
    <p:extLst>
      <p:ext uri="{BB962C8B-B14F-4D97-AF65-F5344CB8AC3E}">
        <p14:creationId xmlns:p14="http://schemas.microsoft.com/office/powerpoint/2010/main" val="89069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0AA9AC40-40B6-46F9-9865-595C5BAF20D3}"/>
              </a:ext>
            </a:extLst>
          </p:cNvPr>
          <p:cNvSpPr>
            <a:spLocks noGrp="1" noChangeArrowheads="1"/>
          </p:cNvSpPr>
          <p:nvPr>
            <p:ph type="ctrTitle"/>
          </p:nvPr>
        </p:nvSpPr>
        <p:spPr>
          <a:xfrm>
            <a:off x="2209800" y="2133601"/>
            <a:ext cx="7772400" cy="1470025"/>
          </a:xfrm>
        </p:spPr>
        <p:txBody>
          <a:bodyPr>
            <a:noAutofit/>
          </a:bodyPr>
          <a:lstStyle/>
          <a:p>
            <a:pPr eaLnBrk="1" hangingPunct="1"/>
            <a:r>
              <a:rPr lang="en-US" altLang="en-US" sz="6600" b="1" dirty="0"/>
              <a:t>Entertainment Law</a:t>
            </a:r>
            <a:br>
              <a:rPr lang="en-US" altLang="en-US" sz="6600" b="1" dirty="0"/>
            </a:br>
            <a:r>
              <a:rPr lang="en-US" altLang="en-US" sz="6600" b="1" dirty="0"/>
              <a:t>CLASS 2</a:t>
            </a:r>
          </a:p>
        </p:txBody>
      </p:sp>
      <p:sp>
        <p:nvSpPr>
          <p:cNvPr id="3075" name="Rectangle 5">
            <a:extLst>
              <a:ext uri="{FF2B5EF4-FFF2-40B4-BE49-F238E27FC236}">
                <a16:creationId xmlns:a16="http://schemas.microsoft.com/office/drawing/2014/main" id="{FFEF2898-2F8A-45A7-81F0-394733B51057}"/>
              </a:ext>
            </a:extLst>
          </p:cNvPr>
          <p:cNvSpPr>
            <a:spLocks noGrp="1" noChangeArrowheads="1"/>
          </p:cNvSpPr>
          <p:nvPr>
            <p:ph type="subTitle" idx="1"/>
          </p:nvPr>
        </p:nvSpPr>
        <p:spPr>
          <a:xfrm>
            <a:off x="2895600" y="4935279"/>
            <a:ext cx="6400800" cy="990600"/>
          </a:xfrm>
        </p:spPr>
        <p:txBody>
          <a:bodyPr>
            <a:noAutofit/>
          </a:bodyPr>
          <a:lstStyle/>
          <a:p>
            <a:pPr eaLnBrk="1" hangingPunct="1"/>
            <a:r>
              <a:rPr lang="en-US" altLang="en-US" sz="4800" dirty="0"/>
              <a:t>Professor Yocel Alonso</a:t>
            </a:r>
          </a:p>
          <a:p>
            <a:pPr eaLnBrk="1" hangingPunct="1"/>
            <a:r>
              <a:rPr lang="en-US" altLang="en-US" sz="4800" dirty="0"/>
              <a:t>Professor Justen Barks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29CB3-4445-A68E-4A7C-250DFF9C70CC}"/>
              </a:ext>
            </a:extLst>
          </p:cNvPr>
          <p:cNvPicPr>
            <a:picLocks noChangeAspect="1"/>
          </p:cNvPicPr>
          <p:nvPr/>
        </p:nvPicPr>
        <p:blipFill>
          <a:blip r:embed="rId2"/>
          <a:stretch>
            <a:fillRect/>
          </a:stretch>
        </p:blipFill>
        <p:spPr>
          <a:xfrm>
            <a:off x="0" y="1159651"/>
            <a:ext cx="12192000" cy="4538698"/>
          </a:xfrm>
          <a:prstGeom prst="rect">
            <a:avLst/>
          </a:prstGeom>
        </p:spPr>
      </p:pic>
    </p:spTree>
    <p:extLst>
      <p:ext uri="{BB962C8B-B14F-4D97-AF65-F5344CB8AC3E}">
        <p14:creationId xmlns:p14="http://schemas.microsoft.com/office/powerpoint/2010/main" val="116750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B3640-7CE0-ED79-6069-487D21B6AF47}"/>
              </a:ext>
            </a:extLst>
          </p:cNvPr>
          <p:cNvPicPr>
            <a:picLocks noChangeAspect="1"/>
          </p:cNvPicPr>
          <p:nvPr/>
        </p:nvPicPr>
        <p:blipFill>
          <a:blip r:embed="rId2"/>
          <a:stretch>
            <a:fillRect/>
          </a:stretch>
        </p:blipFill>
        <p:spPr>
          <a:xfrm>
            <a:off x="0" y="667476"/>
            <a:ext cx="12192000" cy="5523048"/>
          </a:xfrm>
          <a:prstGeom prst="rect">
            <a:avLst/>
          </a:prstGeom>
        </p:spPr>
      </p:pic>
    </p:spTree>
    <p:extLst>
      <p:ext uri="{BB962C8B-B14F-4D97-AF65-F5344CB8AC3E}">
        <p14:creationId xmlns:p14="http://schemas.microsoft.com/office/powerpoint/2010/main" val="2296283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146CF-4914-62FC-5E34-854CBDE11E9C}"/>
              </a:ext>
            </a:extLst>
          </p:cNvPr>
          <p:cNvPicPr>
            <a:picLocks noChangeAspect="1"/>
          </p:cNvPicPr>
          <p:nvPr/>
        </p:nvPicPr>
        <p:blipFill>
          <a:blip r:embed="rId2"/>
          <a:stretch>
            <a:fillRect/>
          </a:stretch>
        </p:blipFill>
        <p:spPr>
          <a:xfrm>
            <a:off x="0" y="678521"/>
            <a:ext cx="12192000" cy="5500957"/>
          </a:xfrm>
          <a:prstGeom prst="rect">
            <a:avLst/>
          </a:prstGeom>
        </p:spPr>
      </p:pic>
    </p:spTree>
    <p:extLst>
      <p:ext uri="{BB962C8B-B14F-4D97-AF65-F5344CB8AC3E}">
        <p14:creationId xmlns:p14="http://schemas.microsoft.com/office/powerpoint/2010/main" val="5599715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D48AF-016F-F6FF-C621-9A66B6BAC7C1}"/>
              </a:ext>
            </a:extLst>
          </p:cNvPr>
          <p:cNvPicPr>
            <a:picLocks noChangeAspect="1"/>
          </p:cNvPicPr>
          <p:nvPr/>
        </p:nvPicPr>
        <p:blipFill>
          <a:blip r:embed="rId2"/>
          <a:stretch>
            <a:fillRect/>
          </a:stretch>
        </p:blipFill>
        <p:spPr>
          <a:xfrm>
            <a:off x="0" y="1109705"/>
            <a:ext cx="12192000" cy="4638589"/>
          </a:xfrm>
          <a:prstGeom prst="rect">
            <a:avLst/>
          </a:prstGeom>
        </p:spPr>
      </p:pic>
    </p:spTree>
    <p:extLst>
      <p:ext uri="{BB962C8B-B14F-4D97-AF65-F5344CB8AC3E}">
        <p14:creationId xmlns:p14="http://schemas.microsoft.com/office/powerpoint/2010/main" val="136722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17703-A490-58F7-8EDB-197BAA49B616}"/>
              </a:ext>
            </a:extLst>
          </p:cNvPr>
          <p:cNvPicPr>
            <a:picLocks noChangeAspect="1"/>
          </p:cNvPicPr>
          <p:nvPr/>
        </p:nvPicPr>
        <p:blipFill>
          <a:blip r:embed="rId2"/>
          <a:stretch>
            <a:fillRect/>
          </a:stretch>
        </p:blipFill>
        <p:spPr>
          <a:xfrm>
            <a:off x="0" y="1428249"/>
            <a:ext cx="12192000" cy="4001502"/>
          </a:xfrm>
          <a:prstGeom prst="rect">
            <a:avLst/>
          </a:prstGeom>
        </p:spPr>
      </p:pic>
    </p:spTree>
    <p:extLst>
      <p:ext uri="{BB962C8B-B14F-4D97-AF65-F5344CB8AC3E}">
        <p14:creationId xmlns:p14="http://schemas.microsoft.com/office/powerpoint/2010/main" val="2103576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0905E-C943-6891-82C9-AAC1E73FD0FB}"/>
              </a:ext>
            </a:extLst>
          </p:cNvPr>
          <p:cNvPicPr>
            <a:picLocks noChangeAspect="1"/>
          </p:cNvPicPr>
          <p:nvPr/>
        </p:nvPicPr>
        <p:blipFill>
          <a:blip r:embed="rId2"/>
          <a:stretch>
            <a:fillRect/>
          </a:stretch>
        </p:blipFill>
        <p:spPr>
          <a:xfrm>
            <a:off x="0" y="763967"/>
            <a:ext cx="12192000" cy="5330065"/>
          </a:xfrm>
          <a:prstGeom prst="rect">
            <a:avLst/>
          </a:prstGeom>
        </p:spPr>
      </p:pic>
    </p:spTree>
    <p:extLst>
      <p:ext uri="{BB962C8B-B14F-4D97-AF65-F5344CB8AC3E}">
        <p14:creationId xmlns:p14="http://schemas.microsoft.com/office/powerpoint/2010/main" val="1501423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F1D577-4835-4AFD-B6E9-7E0CDA72A6D8}"/>
              </a:ext>
            </a:extLst>
          </p:cNvPr>
          <p:cNvSpPr/>
          <p:nvPr/>
        </p:nvSpPr>
        <p:spPr>
          <a:xfrm>
            <a:off x="729004" y="113344"/>
            <a:ext cx="10015870" cy="7755969"/>
          </a:xfrm>
          <a:prstGeom prst="rect">
            <a:avLst/>
          </a:prstGeom>
        </p:spPr>
        <p:txBody>
          <a:bodyPr wrap="square">
            <a:spAutoFit/>
          </a:bodyPr>
          <a:lstStyle/>
          <a:p>
            <a:pPr marL="457200" indent="-457200" algn="just">
              <a:tabLst>
                <a:tab pos="-685800" algn="l"/>
                <a:tab pos="-457200" algn="l"/>
              </a:tabLst>
            </a:pPr>
            <a:r>
              <a:rPr lang="en-US" sz="2400" dirty="0">
                <a:latin typeface="Times New Roman" panose="02020603050405020304" pitchFamily="18" charset="0"/>
                <a:ea typeface="Times New Roman" panose="02020603050405020304" pitchFamily="18" charset="0"/>
              </a:rPr>
              <a:t>In the book publishing arena, we covered </a:t>
            </a:r>
            <a:r>
              <a:rPr lang="en-US" sz="2400" b="1" i="1" u="sng" dirty="0">
                <a:latin typeface="Times New Roman" panose="02020603050405020304" pitchFamily="18" charset="0"/>
                <a:ea typeface="Times New Roman" panose="02020603050405020304" pitchFamily="18" charset="0"/>
              </a:rPr>
              <a:t>Freund v. Washington Square Press</a:t>
            </a:r>
            <a:r>
              <a:rPr lang="en-US" sz="2400" dirty="0">
                <a:latin typeface="Times New Roman" panose="02020603050405020304" pitchFamily="18" charset="0"/>
                <a:ea typeface="Times New Roman" panose="02020603050405020304" pitchFamily="18" charset="0"/>
              </a:rPr>
              <a:t>, where the publisher refused to publish the author’s manuscript. The court held that his contract would entitle him to his loss of royalties, and the return of his manuscript but NOT the publisher’s cost of publication. However, since the royalties were </a:t>
            </a:r>
            <a:r>
              <a:rPr lang="en-US" sz="2400" u="sng" dirty="0">
                <a:latin typeface="Times New Roman" panose="02020603050405020304" pitchFamily="18" charset="0"/>
                <a:ea typeface="Times New Roman" panose="02020603050405020304" pitchFamily="18" charset="0"/>
              </a:rPr>
              <a:t>too speculative</a:t>
            </a:r>
            <a:r>
              <a:rPr lang="en-US" sz="2400" dirty="0">
                <a:latin typeface="Times New Roman" panose="02020603050405020304" pitchFamily="18" charset="0"/>
                <a:ea typeface="Times New Roman" panose="02020603050405020304" pitchFamily="18" charset="0"/>
              </a:rPr>
              <a:t>, he was entitled only to nominal damages.</a:t>
            </a:r>
          </a:p>
          <a:p>
            <a:pPr marL="4572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However, all is not lost for Authors and Artists as we saw in the case of </a:t>
            </a:r>
            <a:r>
              <a:rPr lang="en-US" sz="2400" b="1" i="1" u="sng" dirty="0">
                <a:latin typeface="Times New Roman" panose="02020603050405020304" pitchFamily="18" charset="0"/>
                <a:ea typeface="Times New Roman" panose="02020603050405020304" pitchFamily="18" charset="0"/>
              </a:rPr>
              <a:t>Contemporary Mission v. Famous Music Corporation</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where the Plaintiff, who were priests, perhaps had divine help, but certainly had the help of a good lawyer who was obviously not a Virgin to the music biz. The priests’ lawyer wrote into the contract </a:t>
            </a:r>
            <a:r>
              <a:rPr lang="en-US" sz="2400" u="sng" dirty="0">
                <a:latin typeface="Times New Roman" panose="02020603050405020304" pitchFamily="18" charset="0"/>
                <a:ea typeface="Times New Roman" panose="02020603050405020304" pitchFamily="18" charset="0"/>
              </a:rPr>
              <a:t>specific promotional obligations</a:t>
            </a:r>
            <a:r>
              <a:rPr lang="en-US" sz="2400" dirty="0">
                <a:latin typeface="Times New Roman" panose="02020603050405020304" pitchFamily="18" charset="0"/>
                <a:ea typeface="Times New Roman" panose="02020603050405020304" pitchFamily="18" charset="0"/>
              </a:rPr>
              <a:t> of the record company. The priests proved substantial damages arising out of the breach of contract. When the record company appealed, the priests also filed a cross-appeal in order to obtain even more damages based on a statistical analysis of potential sales, which evidence had been excluded by the trial court. </a:t>
            </a:r>
            <a:r>
              <a:rPr lang="en-US" sz="2400" b="1" dirty="0">
                <a:latin typeface="Times New Roman" panose="02020603050405020304" pitchFamily="18" charset="0"/>
                <a:ea typeface="Times New Roman" panose="02020603050405020304" pitchFamily="18" charset="0"/>
              </a:rPr>
              <a:t>However, the Court did </a:t>
            </a:r>
            <a:r>
              <a:rPr lang="en-US" sz="2400" b="1" u="sng" dirty="0">
                <a:latin typeface="Times New Roman" panose="02020603050405020304" pitchFamily="18" charset="0"/>
                <a:ea typeface="Times New Roman" panose="02020603050405020304" pitchFamily="18" charset="0"/>
              </a:rPr>
              <a:t>not</a:t>
            </a:r>
            <a:r>
              <a:rPr lang="en-US" sz="2400" b="1" dirty="0">
                <a:latin typeface="Times New Roman" panose="02020603050405020304" pitchFamily="18" charset="0"/>
                <a:ea typeface="Times New Roman" panose="02020603050405020304" pitchFamily="18" charset="0"/>
              </a:rPr>
              <a:t> allow the priests any lost touring income. To be continued.</a:t>
            </a:r>
            <a:r>
              <a:rPr lang="en-US" sz="2400" dirty="0">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tabLst>
                <a:tab pos="-685800" algn="l"/>
                <a:tab pos="-457200" algn="l"/>
              </a:tabLst>
            </a:pPr>
            <a:endParaRPr lang="en-US" sz="2400"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tabLst>
                <a:tab pos="-685800" algn="l"/>
                <a:tab pos="-457200" algn="l"/>
              </a:tabLst>
            </a:pPr>
            <a:r>
              <a:rPr lang="en-US" sz="2400" dirty="0">
                <a:latin typeface="Times New Roman" panose="02020603050405020304" pitchFamily="18" charset="0"/>
                <a:ea typeface="Times New Roman" panose="02020603050405020304" pitchFamily="18" charset="0"/>
              </a:rPr>
              <a:t> </a:t>
            </a:r>
          </a:p>
          <a:p>
            <a:pPr algn="just">
              <a:tabLst>
                <a:tab pos="-685800" algn="l"/>
                <a:tab pos="-457200" algn="l"/>
                <a:tab pos="0" algn="l"/>
                <a:tab pos="228600" algn="l"/>
                <a:tab pos="457200" algn="l"/>
                <a:tab pos="571500" algn="l"/>
                <a:tab pos="62865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Lst>
            </a:pPr>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358109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1016E7-5EBE-48E2-9148-16DCE0398B37}"/>
              </a:ext>
            </a:extLst>
          </p:cNvPr>
          <p:cNvSpPr/>
          <p:nvPr/>
        </p:nvSpPr>
        <p:spPr>
          <a:xfrm>
            <a:off x="340567" y="359230"/>
            <a:ext cx="11476653" cy="6461321"/>
          </a:xfrm>
          <a:prstGeom prst="rect">
            <a:avLst/>
          </a:prstGeom>
        </p:spPr>
        <p:txBody>
          <a:bodyPr wrap="square">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ENTERTAINER REPRESENTATION AND REGULATION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TALENT AGENTS—BOOK EMPLOYMENT AGREEMENTS FOR ARTISTS AND AUTHORS AND RECEIVE A 10% COMMISSION, BUT MUST BE REGISTERED IN CALIFORNIA, NEW YORK, AND OTHER STATES. TEXAS’ TALENT AGENCY STATUTE WAS REPEALED IN 2011.</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MANAGERS—DO EVERYTHING ELSE, AS WELL AS SECURE RECORD DEALS FOR ARTISTS, AND GENERALLY RECEIVE A COMMISSION FROM 15-25%</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LAWYERS: DO EVERYTHING EXCEPT ACT AS TALENT AGENTS, IN EXCANGE FOR AN HOURLY FEE, A CONTINGENT FEE, OR A FLAT FEE. NO STANDARD FEE.</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55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ADF8D-7907-4A4E-B527-8A0FCD47E335}"/>
              </a:ext>
            </a:extLst>
          </p:cNvPr>
          <p:cNvSpPr/>
          <p:nvPr/>
        </p:nvSpPr>
        <p:spPr>
          <a:xfrm>
            <a:off x="368559" y="275252"/>
            <a:ext cx="11616612" cy="6207597"/>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MANDEL v. LIEBMAN</a:t>
            </a:r>
            <a:r>
              <a:rPr lang="en-US" sz="2400" dirty="0">
                <a:latin typeface="Calibri" panose="020F0502020204030204" pitchFamily="34" charset="0"/>
                <a:ea typeface="Calibri" panose="020F0502020204030204" pitchFamily="34" charset="0"/>
                <a:cs typeface="Times New Roman" panose="02020603050405020304" pitchFamily="18" charset="0"/>
              </a:rPr>
              <a:t>—Atty contracted to act as personal representative and manager in exchange for 10% of Author’s gross earnings. Atty sued to enforce his compensation arrangement after Author fired him. The Court held that the contract did not lack mutuality, did not require the Atty to have a talent agent license, and was not unconscionable. It was therefore enforceable.</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In Texas, </a:t>
            </a:r>
            <a:r>
              <a:rPr lang="en-US" sz="2400" b="1" dirty="0">
                <a:latin typeface="Calibri" panose="020F0502020204030204" pitchFamily="34" charset="0"/>
                <a:ea typeface="Calibri" panose="020F0502020204030204" pitchFamily="34" charset="0"/>
                <a:cs typeface="Times New Roman" panose="02020603050405020304" pitchFamily="18" charset="0"/>
              </a:rPr>
              <a:t>Mandell &amp; Wright v. Thomas</a:t>
            </a:r>
            <a:r>
              <a:rPr lang="en-US" sz="2400" dirty="0">
                <a:latin typeface="Calibri" panose="020F0502020204030204" pitchFamily="34" charset="0"/>
                <a:ea typeface="Calibri" panose="020F0502020204030204" pitchFamily="34" charset="0"/>
                <a:cs typeface="Times New Roman" panose="02020603050405020304" pitchFamily="18" charset="0"/>
              </a:rPr>
              <a:t>, 441 Sw2d 841 (Tex. 1969) allows attorneys to obtain their full contingent fee if terminated without cause, </a:t>
            </a:r>
            <a:r>
              <a:rPr lang="en-US" sz="2400" dirty="0" err="1">
                <a:latin typeface="Calibri" panose="020F0502020204030204" pitchFamily="34" charset="0"/>
                <a:ea typeface="Calibri" panose="020F0502020204030204" pitchFamily="34" charset="0"/>
                <a:cs typeface="Times New Roman" panose="02020603050405020304" pitchFamily="18" charset="0"/>
              </a:rPr>
              <a:t>ie</a:t>
            </a:r>
            <a:r>
              <a:rPr lang="en-US" sz="2400" dirty="0">
                <a:latin typeface="Calibri" panose="020F0502020204030204" pitchFamily="34" charset="0"/>
                <a:ea typeface="Calibri" panose="020F0502020204030204" pitchFamily="34" charset="0"/>
                <a:cs typeface="Times New Roman" panose="02020603050405020304" pitchFamily="18" charset="0"/>
              </a:rPr>
              <a:t>. Not limited to quantum </a:t>
            </a:r>
            <a:r>
              <a:rPr lang="en-US" sz="2400" dirty="0" err="1">
                <a:latin typeface="Calibri" panose="020F0502020204030204" pitchFamily="34" charset="0"/>
                <a:ea typeface="Calibri" panose="020F0502020204030204" pitchFamily="34" charset="0"/>
                <a:cs typeface="Times New Roman" panose="02020603050405020304" pitchFamily="18" charset="0"/>
              </a:rPr>
              <a:t>meruit</a:t>
            </a:r>
            <a:r>
              <a:rPr lang="en-US" sz="2400" dirty="0">
                <a:latin typeface="Calibri" panose="020F0502020204030204" pitchFamily="34" charset="0"/>
                <a:ea typeface="Calibri" panose="020F0502020204030204" pitchFamily="34" charset="0"/>
                <a:cs typeface="Times New Roman" panose="02020603050405020304" pitchFamily="18" charset="0"/>
              </a:rPr>
              <a:t> recovery. </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RADEN v. LAURIE</a:t>
            </a:r>
            <a:r>
              <a:rPr lang="en-US" sz="2400" dirty="0">
                <a:latin typeface="Calibri" panose="020F0502020204030204" pitchFamily="34" charset="0"/>
                <a:ea typeface="Calibri" panose="020F0502020204030204" pitchFamily="34" charset="0"/>
                <a:cs typeface="Times New Roman" panose="02020603050405020304" pitchFamily="18" charset="0"/>
              </a:rPr>
              <a:t>—Minor Actress terminated Manager under agreement to provide advice and business counsel. After Manager was fired, he sued for his commission. The court rejected Actress’ claim that the agreement was void because the Manager did not have a license, reasoning that there was no duty to obtain employment under the agreement and there was no evidence that the agreement was a sham. c/f. </a:t>
            </a:r>
            <a:r>
              <a:rPr lang="en-US" sz="2400" b="1" dirty="0">
                <a:latin typeface="Calibri" panose="020F0502020204030204" pitchFamily="34" charset="0"/>
                <a:ea typeface="Calibri" panose="020F0502020204030204" pitchFamily="34" charset="0"/>
                <a:cs typeface="Times New Roman" panose="02020603050405020304" pitchFamily="18" charset="0"/>
              </a:rPr>
              <a:t>Buchwald v. Superior Court</a:t>
            </a:r>
            <a:r>
              <a:rPr lang="en-US" sz="2400" dirty="0">
                <a:latin typeface="Calibri" panose="020F0502020204030204" pitchFamily="34" charset="0"/>
                <a:ea typeface="Calibri" panose="020F0502020204030204" pitchFamily="34" charset="0"/>
                <a:cs typeface="Times New Roman" panose="02020603050405020304" pitchFamily="18" charset="0"/>
              </a:rPr>
              <a:t>, where the Jefferson Airplane both pled and proved that the Manager was required to be licensed because he was in fact acting as an agent, regardless of the K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640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AE701-1685-4146-8F66-C7C4A3D4CA24}"/>
              </a:ext>
            </a:extLst>
          </p:cNvPr>
          <p:cNvSpPr/>
          <p:nvPr/>
        </p:nvSpPr>
        <p:spPr>
          <a:xfrm>
            <a:off x="410546" y="242598"/>
            <a:ext cx="11611947" cy="5915017"/>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WACHS v. CURRY—</a:t>
            </a:r>
            <a:r>
              <a:rPr lang="en-US" sz="2400" dirty="0">
                <a:latin typeface="Calibri" panose="020F0502020204030204" pitchFamily="34" charset="0"/>
                <a:ea typeface="Calibri" panose="020F0502020204030204" pitchFamily="34" charset="0"/>
                <a:cs typeface="Times New Roman" panose="02020603050405020304" pitchFamily="18" charset="0"/>
              </a:rPr>
              <a:t>the Arsenio Hall case. After Hall terminated his Atty/manager/agent for receiving undisclosed fees, the Atty was required to disgorge all compensation that he had received despite the fact that Hall had: 1) knowledge that the Atty was acting as an agent; and 2) approved the arrangement because it saved Hall money. The Attys defenses of waiver and estoppel were rejected.</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WAISBREN v. PEPPERCORN PRODUCTIONS-</a:t>
            </a:r>
            <a:r>
              <a:rPr lang="en-US" sz="2400" dirty="0">
                <a:latin typeface="Calibri" panose="020F0502020204030204" pitchFamily="34" charset="0"/>
                <a:ea typeface="Calibri" panose="020F0502020204030204" pitchFamily="34" charset="0"/>
                <a:cs typeface="Times New Roman" panose="02020603050405020304" pitchFamily="18" charset="0"/>
              </a:rPr>
              <a:t>CONTRARY TO WACHS v CURRY,  held that in California, Managers must be licensed even if they devote only minimal or incidental portions of their activities to procuring employment.</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PARK v DEFTONES—</a:t>
            </a:r>
            <a:r>
              <a:rPr lang="en-US" sz="2400" dirty="0">
                <a:latin typeface="Calibri" panose="020F0502020204030204" pitchFamily="34" charset="0"/>
                <a:ea typeface="Calibri" panose="020F0502020204030204" pitchFamily="34" charset="0"/>
                <a:cs typeface="Times New Roman" panose="02020603050405020304" pitchFamily="18" charset="0"/>
              </a:rPr>
              <a:t>even though record deals are excepted from the Cal. Talent agent law, the K was held to be void where the Manager also booked concerts, </a:t>
            </a:r>
            <a:r>
              <a:rPr lang="en-US" sz="2400" dirty="0" err="1">
                <a:latin typeface="Calibri" panose="020F0502020204030204" pitchFamily="34" charset="0"/>
                <a:ea typeface="Calibri" panose="020F0502020204030204" pitchFamily="34" charset="0"/>
                <a:cs typeface="Times New Roman" panose="02020603050405020304" pitchFamily="18" charset="0"/>
              </a:rPr>
              <a:t>ie</a:t>
            </a:r>
            <a:r>
              <a:rPr lang="en-US" sz="2400" dirty="0">
                <a:latin typeface="Calibri" panose="020F0502020204030204" pitchFamily="34" charset="0"/>
                <a:ea typeface="Calibri" panose="020F0502020204030204" pitchFamily="34" charset="0"/>
                <a:cs typeface="Times New Roman" panose="02020603050405020304" pitchFamily="18" charset="0"/>
              </a:rPr>
              <a:t>. Procured employment.</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WORKAROUNDS</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WESLEY SNIPES v DOLORES ROBINSON -</a:t>
            </a:r>
            <a:r>
              <a:rPr lang="en-US" sz="2400" dirty="0">
                <a:latin typeface="Calibri" panose="020F0502020204030204" pitchFamily="34" charset="0"/>
                <a:ea typeface="Calibri" panose="020F0502020204030204" pitchFamily="34" charset="0"/>
                <a:cs typeface="Times New Roman" panose="02020603050405020304" pitchFamily="18" charset="0"/>
              </a:rPr>
              <a:t>SIMPLY HAVE A MANAGER WHO PERFORMS SERVICES AT TALENT AGENT’S REQUEST—EVERYONE GETS PAID!   </a:t>
            </a:r>
            <a:r>
              <a:rPr lang="en-US" sz="2400" b="1" dirty="0">
                <a:latin typeface="Calibri" panose="020F0502020204030204" pitchFamily="34" charset="0"/>
                <a:ea typeface="Calibri" panose="020F0502020204030204" pitchFamily="34" charset="0"/>
                <a:cs typeface="Times New Roman" panose="02020603050405020304" pitchFamily="18" charset="0"/>
              </a:rPr>
              <a:t>SHARON STONE</a:t>
            </a:r>
            <a:r>
              <a:rPr lang="en-US" sz="2400" dirty="0">
                <a:latin typeface="Calibri" panose="020F0502020204030204" pitchFamily="34" charset="0"/>
                <a:ea typeface="Calibri" panose="020F0502020204030204" pitchFamily="34" charset="0"/>
                <a:cs typeface="Times New Roman" panose="02020603050405020304" pitchFamily="18" charset="0"/>
              </a:rPr>
              <a:t>—Have the Studio hire the Manager as a Producer. Anyone can be a Producer!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46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4F5E19-035C-41E9-8B30-673D2A482F53}"/>
              </a:ext>
            </a:extLst>
          </p:cNvPr>
          <p:cNvSpPr/>
          <p:nvPr/>
        </p:nvSpPr>
        <p:spPr>
          <a:xfrm>
            <a:off x="563525" y="127591"/>
            <a:ext cx="9851065" cy="8032968"/>
          </a:xfrm>
          <a:prstGeom prst="rect">
            <a:avLst/>
          </a:prstGeom>
        </p:spPr>
        <p:txBody>
          <a:bodyPr wrap="square">
            <a:spAutoFit/>
          </a:bodyPr>
          <a:lstStyle/>
          <a:p>
            <a:pPr algn="jus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100" dirty="0">
                <a:latin typeface="Times New Roman" panose="02020603050405020304" pitchFamily="18" charset="0"/>
                <a:ea typeface="Times New Roman" panose="02020603050405020304" pitchFamily="18" charset="0"/>
              </a:rPr>
              <a:t>(B) Sex and Violence in Entertainment Law</a:t>
            </a:r>
          </a:p>
          <a:p>
            <a:pPr algn="jus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100" u="sng" dirty="0">
                <a:latin typeface="Times New Roman" panose="02020603050405020304" pitchFamily="18" charset="0"/>
                <a:ea typeface="Times New Roman" panose="02020603050405020304" pitchFamily="18" charset="0"/>
              </a:rPr>
              <a:t>Mutual Film Corp.</a:t>
            </a:r>
            <a:r>
              <a:rPr lang="en-US" sz="2100" dirty="0">
                <a:latin typeface="Times New Roman" panose="02020603050405020304" pitchFamily="18" charset="0"/>
                <a:ea typeface="Times New Roman" panose="02020603050405020304" pitchFamily="18" charset="0"/>
              </a:rPr>
              <a:t> Silent Film(1915)- No 1st Amendment Protection for Entertainment. Law of the land for 40 years until THE MIRACLE, </a:t>
            </a:r>
            <a:r>
              <a:rPr lang="en-US" sz="2100" i="1" dirty="0">
                <a:latin typeface="Times New Roman" panose="02020603050405020304" pitchFamily="18" charset="0"/>
                <a:ea typeface="Times New Roman" panose="02020603050405020304" pitchFamily="18" charset="0"/>
              </a:rPr>
              <a:t>Burstyn v. Wilson</a:t>
            </a:r>
            <a:r>
              <a:rPr lang="en-US" sz="2100" dirty="0">
                <a:latin typeface="Times New Roman" panose="02020603050405020304" pitchFamily="18" charset="0"/>
                <a:ea typeface="Times New Roman" panose="02020603050405020304" pitchFamily="18" charset="0"/>
              </a:rPr>
              <a:t> in 1952. Film not accepted as a serious medium in 1915. (New Technology)</a:t>
            </a:r>
          </a:p>
          <a:p>
            <a:pPr algn="jus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100" dirty="0">
              <a:latin typeface="Times New Roman" panose="02020603050405020304" pitchFamily="18" charset="0"/>
              <a:ea typeface="Times New Roman" panose="02020603050405020304" pitchFamily="18" charset="0"/>
            </a:endParaRPr>
          </a:p>
          <a:p>
            <a:r>
              <a:rPr lang="en-US" sz="2100" i="1" u="sng" dirty="0"/>
              <a:t>Burstyn v. Wilson</a:t>
            </a:r>
            <a:r>
              <a:rPr lang="en-US" sz="2100" dirty="0"/>
              <a:t> - 1st Amendment Protection/ Held NY Film Board’s Prior Restraint of a film about a ravished goat herder because it was </a:t>
            </a:r>
            <a:r>
              <a:rPr lang="en-US" sz="2100" u="sng" dirty="0"/>
              <a:t>sacrilegious</a:t>
            </a:r>
            <a:r>
              <a:rPr lang="en-US" sz="2100" dirty="0"/>
              <a:t> was held impermissible.</a:t>
            </a:r>
          </a:p>
          <a:p>
            <a:r>
              <a:rPr lang="en-US" sz="2100" dirty="0"/>
              <a:t>Some Prior Restraints – Permissible</a:t>
            </a:r>
          </a:p>
          <a:p>
            <a:endParaRPr lang="en-US" sz="2100" dirty="0"/>
          </a:p>
          <a:p>
            <a:r>
              <a:rPr lang="en-US" sz="2100" i="1" u="sng" dirty="0"/>
              <a:t>Miller v. California </a:t>
            </a:r>
            <a:r>
              <a:rPr lang="en-US" sz="2100" dirty="0"/>
              <a:t>– Obscenity Standards:</a:t>
            </a:r>
          </a:p>
          <a:p>
            <a:r>
              <a:rPr lang="en-US" sz="2100" dirty="0"/>
              <a:t>	(1)Appeals to prurient interest;</a:t>
            </a:r>
          </a:p>
          <a:p>
            <a:r>
              <a:rPr lang="en-US" sz="2100" dirty="0"/>
              <a:t>	(2) patently offensive--Professor Sullivan - “Turn you on &amp; gross you out at the     	same time”; and</a:t>
            </a:r>
          </a:p>
          <a:p>
            <a:r>
              <a:rPr lang="en-US" sz="2100" dirty="0"/>
              <a:t>	(3) lacks social value. </a:t>
            </a:r>
          </a:p>
          <a:p>
            <a:endParaRPr lang="en-US" sz="2100" dirty="0"/>
          </a:p>
          <a:p>
            <a:r>
              <a:rPr lang="en-US" sz="2100" u="sng" dirty="0"/>
              <a:t>American Booksellers Assn. v. </a:t>
            </a:r>
            <a:r>
              <a:rPr lang="en-US" sz="2100" u="sng" dirty="0" err="1"/>
              <a:t>Hudnut</a:t>
            </a:r>
            <a:r>
              <a:rPr lang="en-US" sz="2100" u="sng" dirty="0"/>
              <a:t>—</a:t>
            </a:r>
            <a:r>
              <a:rPr lang="en-US" sz="2100" dirty="0"/>
              <a:t>Group of Booksellers, Distributors, Readers and Film Viewers challenged Indiana Ordinance’s definition of “pornography,” which differed from the </a:t>
            </a:r>
            <a:r>
              <a:rPr lang="en-US" sz="2100" i="1" u="sng" dirty="0"/>
              <a:t>Miller</a:t>
            </a:r>
            <a:r>
              <a:rPr lang="en-US" sz="2100" dirty="0"/>
              <a:t> definition and focused solely on women.  The Court affirmed the district court’s finding that the ordinance was a form of “thought control” and a violation of the 1</a:t>
            </a:r>
            <a:r>
              <a:rPr lang="en-US" sz="2100" baseline="30000" dirty="0"/>
              <a:t>st</a:t>
            </a:r>
            <a:r>
              <a:rPr lang="en-US" sz="2100" dirty="0"/>
              <a:t> Amendment and an unconstitutional prior restraint on speech</a:t>
            </a:r>
          </a:p>
          <a:p>
            <a:endParaRPr lang="en-US" sz="2100" dirty="0"/>
          </a:p>
          <a:p>
            <a:endParaRPr lang="en-US" sz="2100" i="1" u="sng" dirty="0"/>
          </a:p>
          <a:p>
            <a:endParaRPr lang="en-US" dirty="0"/>
          </a:p>
          <a:p>
            <a:endParaRPr lang="en-US" dirty="0"/>
          </a:p>
          <a:p>
            <a:pPr marL="228600" marR="0" algn="just">
              <a:spcBef>
                <a:spcPts val="0"/>
              </a:spcBef>
              <a:spcAft>
                <a:spcPts val="0"/>
              </a:spcAft>
              <a:tabLst>
                <a:tab pos="-6858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16396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2A3CDC-D14F-49D7-A609-32AD1F068BED}"/>
              </a:ext>
            </a:extLst>
          </p:cNvPr>
          <p:cNvSpPr/>
          <p:nvPr/>
        </p:nvSpPr>
        <p:spPr>
          <a:xfrm>
            <a:off x="270588" y="279917"/>
            <a:ext cx="11747241" cy="532903"/>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CONFLICTS OF INTEREST IN ENTERTAINMENT LAW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BD24BC7-24C9-4B0A-9E4C-84D99B8E5A0D}"/>
              </a:ext>
            </a:extLst>
          </p:cNvPr>
          <p:cNvSpPr/>
          <p:nvPr/>
        </p:nvSpPr>
        <p:spPr>
          <a:xfrm>
            <a:off x="415211" y="942391"/>
            <a:ext cx="11537303" cy="5124673"/>
          </a:xfrm>
          <a:prstGeom prst="rect">
            <a:avLst/>
          </a:prstGeom>
        </p:spPr>
        <p:txBody>
          <a:bodyPr wrap="square">
            <a:spAutoFit/>
          </a:bodyPr>
          <a:lstStyle/>
          <a:p>
            <a:pPr>
              <a:lnSpc>
                <a:spcPct val="107000"/>
              </a:lnSpc>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The FOUNDATION of conflicts law is the duty to safeguard your clients’ secrets. THE INHERENT PROBLEM: Artists want “connected” Attys but connected attys may have conflicts of interest that compromise their independent judgment. Because the practice of law is a profession and not a “regular” business Attys have ethical responsibilities above those that are required in business. </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THE RULES: ABA RULE 1.7 AND TEXAS RULE 1.06(e)—</a:t>
            </a:r>
            <a:r>
              <a:rPr lang="en-US" sz="2400" dirty="0">
                <a:latin typeface="Calibri" panose="020F0502020204030204" pitchFamily="34" charset="0"/>
                <a:ea typeface="Calibri" panose="020F0502020204030204" pitchFamily="34" charset="0"/>
                <a:cs typeface="Times New Roman" panose="02020603050405020304" pitchFamily="18" charset="0"/>
              </a:rPr>
              <a:t>Attys cannot represent any interests that are “directly adverse” to their clients. This basically means that your independent judgment cannot be adversely affected or materially limited.</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Generally, to be a client, there must be privity of K</a:t>
            </a:r>
            <a:r>
              <a:rPr lang="en-US" sz="2400" b="1" dirty="0">
                <a:latin typeface="Calibri" panose="020F0502020204030204" pitchFamily="34" charset="0"/>
                <a:ea typeface="Calibri" panose="020F0502020204030204" pitchFamily="34" charset="0"/>
                <a:cs typeface="Times New Roman" panose="02020603050405020304" pitchFamily="18" charset="0"/>
              </a:rPr>
              <a:t> (Draper v. Garcia, 793 SW2d 296 (Yocel’s case). </a:t>
            </a:r>
            <a:r>
              <a:rPr lang="en-US" sz="2400" dirty="0">
                <a:latin typeface="Calibri" panose="020F0502020204030204" pitchFamily="34" charset="0"/>
                <a:ea typeface="Calibri" panose="020F0502020204030204" pitchFamily="34" charset="0"/>
                <a:cs typeface="Times New Roman" panose="02020603050405020304" pitchFamily="18" charset="0"/>
              </a:rPr>
              <a:t>Exceptions are client consultations even when the Atty is not retained and torts such as negligent misrepresentation</a:t>
            </a:r>
            <a:r>
              <a:rPr lang="en-US" sz="2400" b="1" dirty="0">
                <a:latin typeface="Calibri" panose="020F0502020204030204" pitchFamily="34" charset="0"/>
                <a:ea typeface="Calibri" panose="020F0502020204030204" pitchFamily="34" charset="0"/>
                <a:cs typeface="Times New Roman" panose="02020603050405020304" pitchFamily="18" charset="0"/>
              </a:rPr>
              <a:t>(McCamish. 991 SW2d 787 (Tex. 1999).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0708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0FC6B-522E-4D1A-919F-5E1407B1FCEC}"/>
              </a:ext>
            </a:extLst>
          </p:cNvPr>
          <p:cNvSpPr/>
          <p:nvPr/>
        </p:nvSpPr>
        <p:spPr>
          <a:xfrm>
            <a:off x="326570" y="508518"/>
            <a:ext cx="11630609" cy="5809347"/>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Doing business with Clients is ethically—and financially—very risky. If there is a dispute any agreement with the client is presumed to 1) unfair and 2) favor the Atty</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dirty="0" err="1">
                <a:latin typeface="Calibri" panose="020F0502020204030204" pitchFamily="34" charset="0"/>
                <a:ea typeface="Calibri" panose="020F0502020204030204" pitchFamily="34" charset="0"/>
                <a:cs typeface="Times New Roman" panose="02020603050405020304" pitchFamily="18" charset="0"/>
              </a:rPr>
              <a:t>Acher</a:t>
            </a:r>
            <a:r>
              <a:rPr lang="en-US" sz="2800" b="1" dirty="0">
                <a:latin typeface="Calibri" panose="020F0502020204030204" pitchFamily="34" charset="0"/>
                <a:ea typeface="Calibri" panose="020F0502020204030204" pitchFamily="34" charset="0"/>
                <a:cs typeface="Times New Roman" panose="02020603050405020304" pitchFamily="18" charset="0"/>
              </a:rPr>
              <a:t> v. Griffith, 390 SW2d 735 (Tex. 1964).</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CROCE v. KURNIT—THE MOST WELL-KNOWN CASE. </a:t>
            </a:r>
            <a:r>
              <a:rPr lang="en-US" sz="2800" dirty="0">
                <a:latin typeface="Calibri" panose="020F0502020204030204" pitchFamily="34" charset="0"/>
                <a:ea typeface="Calibri" panose="020F0502020204030204" pitchFamily="34" charset="0"/>
                <a:cs typeface="Times New Roman" panose="02020603050405020304" pitchFamily="18" charset="0"/>
              </a:rPr>
              <a:t>After rock star Jim Croce died in a plane crash, his wife sued his best friend, his record company and the lawyer who had secured and negotiated the record deals that catapulted Croce to stardom. The Court held that the record deals were “hard bargains” but not unconscionable. However, because the Atty was introduced as “the lawyer”, did not make clear who he was representing, and did not advise Croce to seek independent counsel, the Atty was held to have breached his fiduciary duty and ordered to pay Wife’s court costs and attys fees.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1024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F2DEE4-5FA3-41FE-A106-00C913743068}"/>
              </a:ext>
            </a:extLst>
          </p:cNvPr>
          <p:cNvSpPr/>
          <p:nvPr/>
        </p:nvSpPr>
        <p:spPr>
          <a:xfrm>
            <a:off x="359229" y="415211"/>
            <a:ext cx="11555963" cy="6270371"/>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Texas law</a:t>
            </a:r>
            <a:r>
              <a:rPr lang="en-US" sz="2800" dirty="0">
                <a:latin typeface="Calibri" panose="020F0502020204030204" pitchFamily="34" charset="0"/>
                <a:ea typeface="Calibri" panose="020F0502020204030204" pitchFamily="34" charset="0"/>
                <a:cs typeface="Times New Roman" panose="02020603050405020304" pitchFamily="18" charset="0"/>
              </a:rPr>
              <a:t> provides for atty fee forfeiture for “clear and serious violations” of the atty’s fiduciary duties. THE CLIENT NEED NOT SHOW CAUSATION OR DAMAGES. </a:t>
            </a:r>
            <a:r>
              <a:rPr lang="en-US" sz="2800" b="1" dirty="0">
                <a:latin typeface="Calibri" panose="020F0502020204030204" pitchFamily="34" charset="0"/>
                <a:ea typeface="Calibri" panose="020F0502020204030204" pitchFamily="34" charset="0"/>
                <a:cs typeface="Times New Roman" panose="02020603050405020304" pitchFamily="18" charset="0"/>
              </a:rPr>
              <a:t>ARCE v. BURROW, 977 SW2D 229 (TEX. </a:t>
            </a:r>
            <a:r>
              <a:rPr lang="en-US" sz="2800" b="1">
                <a:latin typeface="Calibri" panose="020F0502020204030204" pitchFamily="34" charset="0"/>
                <a:ea typeface="Calibri" panose="020F0502020204030204" pitchFamily="34" charset="0"/>
                <a:cs typeface="Times New Roman" panose="02020603050405020304" pitchFamily="18" charset="0"/>
              </a:rPr>
              <a:t>1999).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ABKCO v. HARRISONGS—</a:t>
            </a:r>
            <a:r>
              <a:rPr lang="en-US" sz="2800" dirty="0">
                <a:latin typeface="Calibri" panose="020F0502020204030204" pitchFamily="34" charset="0"/>
                <a:ea typeface="Calibri" panose="020F0502020204030204" pitchFamily="34" charset="0"/>
                <a:cs typeface="Times New Roman" panose="02020603050405020304" pitchFamily="18" charset="0"/>
              </a:rPr>
              <a:t>The Beatles’ sleazy manager “switched sides” in the “MY SWEET LORD” CLASS AND TRIED TO SHAKE GEORGE HARRISON  DOWN ON THE SETTLEMENT. THE COURT FOUND THAT THE MANAGER HAD COVERTLY—AND WRONGFULLY—SHARED CONFIDENTIAL INFORMATION WITH THE OTHER SIDE. BECAUSE THIS WAS A BREACH OF THE MANAGER’S FIDUCIARY DUTIES, THE HARRISON DID NOT HAVE TO PROVE CAUSATION FOR HIS DAMAGES AND IMPOSED A CONSTRUCTIVE TRUST ON THE FRUITS OF THE WRONGFUL DEAL MADE BY THE MANAGER.</a:t>
            </a: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LAWYERS AND MANAGERS BREACH THEIR FIDUCIARY DUTY WHEN THEY MAKE SECRET SIDE-DEALS.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17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13526</Words>
  <Application>Microsoft Office PowerPoint</Application>
  <PresentationFormat>Widescreen</PresentationFormat>
  <Paragraphs>853</Paragraphs>
  <Slides>92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92</vt:i4>
      </vt:variant>
    </vt:vector>
  </HeadingPairs>
  <TitlesOfParts>
    <vt:vector size="99" baseType="lpstr">
      <vt:lpstr>Arial</vt:lpstr>
      <vt:lpstr>Calibri</vt:lpstr>
      <vt:lpstr>Calibri Light</vt:lpstr>
      <vt:lpstr>Times New Roman</vt:lpstr>
      <vt:lpstr>Wingdings 3</vt:lpstr>
      <vt:lpstr>Office Theme</vt:lpstr>
      <vt:lpstr>Default Design</vt:lpstr>
      <vt:lpstr>Entertainment Law CLASS 1</vt:lpstr>
      <vt:lpstr>PowerPoint Presentation</vt:lpstr>
      <vt:lpstr>PowerPoint Presentation</vt:lpstr>
      <vt:lpstr>PowerPoint Presentation</vt:lpstr>
      <vt:lpstr>PowerPoint Presentation</vt:lpstr>
      <vt:lpstr>PowerPoint Presentation</vt:lpstr>
      <vt:lpstr>PowerPoint Presentation</vt:lpstr>
      <vt:lpstr>Entertainment Law CLASS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Texas Publicity Rights: </vt:lpstr>
      <vt:lpstr>NCAA NIL </vt:lpstr>
      <vt:lpstr>Misappropriation of Right of Publicity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Entertainment Law CLASS 1</dc:title>
  <dc:creator>jperez@alonsolaw.com</dc:creator>
  <cp:lastModifiedBy>Yocel Alonso</cp:lastModifiedBy>
  <cp:revision>255</cp:revision>
  <cp:lastPrinted>2023-11-27T16:40:11Z</cp:lastPrinted>
  <dcterms:created xsi:type="dcterms:W3CDTF">2019-06-05T16:02:09Z</dcterms:created>
  <dcterms:modified xsi:type="dcterms:W3CDTF">2023-11-27T16:41:26Z</dcterms:modified>
</cp:coreProperties>
</file>