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4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0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48C2A-9A6D-4A0E-A662-AA4BD5C02F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D50FFA-D5AE-4169-8824-94A35C49CB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B2A576-A230-41D5-B6BB-AD04DCFE0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691B-DE9E-4F74-95DF-19A5B69484D0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42AA89-180B-4E36-A728-5913A0CAF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3F3601-CC5E-414E-9BF9-DEEBCF94D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D29B-ECBA-44C0-B17B-F1EE16D05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399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975CC-E900-4C4D-B7EF-5696B2FA4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D76F1B-CF24-4888-9CE4-044943A40D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B9926-643F-4869-B1B3-F76A8BBCC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691B-DE9E-4F74-95DF-19A5B69484D0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943E9-66B0-4BDD-B0BB-DA73A7FE8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FC859D-69C1-40C4-9571-31EAE7BDB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D29B-ECBA-44C0-B17B-F1EE16D05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66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AD3A32-2356-471E-BA3D-08B82261DF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43AF48-39A6-4071-BC00-08DF27522D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E4B6E8-7676-420A-A2A5-69326B877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691B-DE9E-4F74-95DF-19A5B69484D0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9031C0-6097-463F-B7ED-37CCF0CE7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7D9B6-DA6D-4920-A1C7-6FD64CB1C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D29B-ECBA-44C0-B17B-F1EE16D05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161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A8437-A222-4A2B-B697-46500A3E2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E051E-0AFD-4157-971A-E9253C970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C92DA6-78FB-436D-9ACE-E92E4D7A7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691B-DE9E-4F74-95DF-19A5B69484D0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D4DFE-5630-4B36-BB9F-CF304AAC7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79945-5CAD-41C3-81B2-18B9DB3D7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D29B-ECBA-44C0-B17B-F1EE16D05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811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D9941-21C3-407C-AE5D-8BCCF9347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BB851B-EB6F-448B-BD01-06420D10E8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8DFCDF-9AF1-4820-A9FF-E50B38FBB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691B-DE9E-4F74-95DF-19A5B69484D0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37A512-2BC4-4106-B1CD-12547572B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04D5A6-C2F9-46A4-899A-2753BBD58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D29B-ECBA-44C0-B17B-F1EE16D05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361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9C500-9FB2-42F9-824D-2A4BD9768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17456-D37F-48D2-AB81-638E70C891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28181D-E7DA-43DA-A5B3-3C2F53BBDC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1C87D2-0A9A-4BE6-81DE-3488C1E94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691B-DE9E-4F74-95DF-19A5B69484D0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2CD523-0C8C-4076-87BE-E292C15FC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5A8F05-A1F7-4970-BFE3-909240F62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D29B-ECBA-44C0-B17B-F1EE16D05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847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74B89-8BAB-41CD-ACE7-B72C18B54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05F40E-7705-45DD-B854-DA47E1D613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1BCBD8-3909-42E9-ACD6-27BE847932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A4526B-07BB-4946-9995-32EA8179B2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0059DE-823B-47DA-B362-CEEC146716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A64CC6-6261-4DCD-8D35-D2D4B65CE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691B-DE9E-4F74-95DF-19A5B69484D0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0ED662-27D1-4D73-8FE2-AD97C5BE3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50BD51-F325-4757-91B8-47A30CA75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D29B-ECBA-44C0-B17B-F1EE16D05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448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889B6-8996-4DDE-8B70-BBFB25691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E87A5E-BD07-4ABF-B067-25837AF22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691B-DE9E-4F74-95DF-19A5B69484D0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176BCE-C292-470A-B4BC-0DE17668B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476889-BB38-4452-AC14-70F035E1B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D29B-ECBA-44C0-B17B-F1EE16D05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478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17E917-31D4-4FAC-A5B7-63282AFE9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691B-DE9E-4F74-95DF-19A5B69484D0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DDFCF3-1509-4D05-85C0-9E7DEA185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34CD4B-ECE7-4B4F-9AA9-8A5766B5F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D29B-ECBA-44C0-B17B-F1EE16D05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3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495FB-63FC-4BDA-A559-829D7EE3A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27861-9C7B-4942-A03C-CC5D24E4F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6D492-5734-41B5-9E20-FE2D5071E3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5639F1-806D-4138-9C09-22BFC4041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691B-DE9E-4F74-95DF-19A5B69484D0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172B24-7D6C-4D1E-A451-59C556A4F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D5AD31-67C4-4080-9E3A-9BCADC5A2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D29B-ECBA-44C0-B17B-F1EE16D05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197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CEE9A-1D8D-4D4E-9166-ADC119A9A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912B77-1D2E-4328-8A1F-2EE206B861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0FA817-296B-42E1-BFAA-942FB03BA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37B4A2-D0C2-48F5-983C-268E762E4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691B-DE9E-4F74-95DF-19A5B69484D0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3285D7-16B5-49DF-AFFA-AAC33838F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AEE605-9944-46AD-BFDD-5131B8AEA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D29B-ECBA-44C0-B17B-F1EE16D05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954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103113-7AFF-452D-B412-3F2686C91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AF7EB6-6BC4-495D-98AF-5A595E4DDA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BDCD71-DB90-4E5B-BF5C-F14E1EE7E7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D691B-DE9E-4F74-95DF-19A5B69484D0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DE7C8F-FF6E-4BD0-93ED-23DB580A1E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4B0F2-799C-49D9-9303-6EC7087A55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4D29B-ECBA-44C0-B17B-F1EE16D05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369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2922B-F53E-B07A-B6F4-AB77DE7DF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365125"/>
            <a:ext cx="10515600" cy="1325563"/>
          </a:xfrm>
        </p:spPr>
        <p:txBody>
          <a:bodyPr/>
          <a:lstStyle/>
          <a:p>
            <a:r>
              <a:rPr lang="en-US" dirty="0"/>
              <a:t>The Right of Public Performance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DB348AA-593A-49C2-A1D4-8037A61729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415627"/>
              </p:ext>
            </p:extLst>
          </p:nvPr>
        </p:nvGraphicFramePr>
        <p:xfrm>
          <a:off x="838200" y="1843087"/>
          <a:ext cx="10515600" cy="21039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4166776088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00373456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4078211391"/>
                    </a:ext>
                  </a:extLst>
                </a:gridCol>
              </a:tblGrid>
              <a:tr h="366607">
                <a:tc>
                  <a:txBody>
                    <a:bodyPr/>
                    <a:lstStyle/>
                    <a:p>
                      <a:r>
                        <a:rPr lang="en-US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1193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Composers/Songwriters (50%)</a:t>
                      </a:r>
                    </a:p>
                    <a:p>
                      <a:r>
                        <a:rPr lang="en-US" dirty="0"/>
                        <a:t>Publishers (50%)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Each is “100%” of the respective “share”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Terrestrial Radio</a:t>
                      </a:r>
                    </a:p>
                    <a:p>
                      <a:r>
                        <a:rPr lang="en-US" dirty="0"/>
                        <a:t>Television Broadcasts</a:t>
                      </a:r>
                    </a:p>
                    <a:p>
                      <a:r>
                        <a:rPr lang="en-US" dirty="0"/>
                        <a:t>Webcasting (YouTube, Twitch)</a:t>
                      </a:r>
                    </a:p>
                    <a:p>
                      <a:r>
                        <a:rPr lang="en-US" dirty="0"/>
                        <a:t>Venue Performances</a:t>
                      </a:r>
                    </a:p>
                    <a:p>
                      <a:r>
                        <a:rPr lang="en-US" dirty="0"/>
                        <a:t>Public Use (malls, restaurants)</a:t>
                      </a:r>
                    </a:p>
                    <a:p>
                      <a:r>
                        <a:rPr lang="en-US" dirty="0"/>
                        <a:t>BUT NOT “</a:t>
                      </a:r>
                      <a:r>
                        <a:rPr lang="en-US" dirty="0" err="1"/>
                        <a:t>Muzak</a:t>
                      </a:r>
                      <a:r>
                        <a:rPr lang="en-US" dirty="0"/>
                        <a:t>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ASCAP, BMI, SESAC, GMR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88782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03A5037-E3EB-6976-F5C2-DD7CAFC92DF6}"/>
              </a:ext>
            </a:extLst>
          </p:cNvPr>
          <p:cNvSpPr txBox="1"/>
          <p:nvPr/>
        </p:nvSpPr>
        <p:spPr>
          <a:xfrm>
            <a:off x="-164256" y="1429078"/>
            <a:ext cx="5014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Performance License</a:t>
            </a:r>
          </a:p>
        </p:txBody>
      </p:sp>
    </p:spTree>
    <p:extLst>
      <p:ext uri="{BB962C8B-B14F-4D97-AF65-F5344CB8AC3E}">
        <p14:creationId xmlns:p14="http://schemas.microsoft.com/office/powerpoint/2010/main" val="2725679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6C8D7-3707-C028-24DE-7D6C90F0F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187" y="327025"/>
            <a:ext cx="10515600" cy="1325563"/>
          </a:xfrm>
        </p:spPr>
        <p:txBody>
          <a:bodyPr/>
          <a:lstStyle/>
          <a:p>
            <a:r>
              <a:rPr lang="en-US" dirty="0"/>
              <a:t>The Right to Digitally Transmit (perform)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D132AA4-48F2-4D20-98F2-79D4C0A019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574191"/>
              </p:ext>
            </p:extLst>
          </p:nvPr>
        </p:nvGraphicFramePr>
        <p:xfrm>
          <a:off x="838200" y="1772179"/>
          <a:ext cx="10515600" cy="302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4166776088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00373456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40782113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1193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Sound Recording Copyright Owners (50%)</a:t>
                      </a:r>
                    </a:p>
                    <a:p>
                      <a:r>
                        <a:rPr lang="en-US" dirty="0"/>
                        <a:t>Featured Artists (45%)</a:t>
                      </a:r>
                    </a:p>
                    <a:p>
                      <a:r>
                        <a:rPr lang="en-US" dirty="0"/>
                        <a:t>AFM/SAG-AFTRA (5%)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Non-interactive streaming: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SiriusXM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Webcasts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Internet radio (NPR, PRX, etc.)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Podcasts (opt-in)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SoundExchange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887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Producers, Engineers, </a:t>
                      </a:r>
                      <a:r>
                        <a:rPr lang="en-US" dirty="0" err="1"/>
                        <a:t>Masterering</a:t>
                      </a:r>
                      <a:r>
                        <a:rPr lang="en-US" dirty="0"/>
                        <a:t> Engineers (up 5% aggregate)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Same as above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SoundExchange</a:t>
                      </a:r>
                      <a:r>
                        <a:rPr lang="en-US" dirty="0"/>
                        <a:t> </a:t>
                      </a:r>
                    </a:p>
                    <a:p>
                      <a:r>
                        <a:rPr lang="en-US" dirty="0"/>
                        <a:t>+ evidence of contract granting allocation from Feature Artist royalties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270036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A7AA48F-DD43-029E-A361-71A2C6D6CD02}"/>
              </a:ext>
            </a:extLst>
          </p:cNvPr>
          <p:cNvSpPr txBox="1"/>
          <p:nvPr/>
        </p:nvSpPr>
        <p:spPr>
          <a:xfrm>
            <a:off x="316758" y="1321138"/>
            <a:ext cx="5014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Digital Performance License</a:t>
            </a:r>
          </a:p>
        </p:txBody>
      </p:sp>
    </p:spTree>
    <p:extLst>
      <p:ext uri="{BB962C8B-B14F-4D97-AF65-F5344CB8AC3E}">
        <p14:creationId xmlns:p14="http://schemas.microsoft.com/office/powerpoint/2010/main" val="2027670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77B2F71-007E-4715-B252-E0C661B88C83}"/>
              </a:ext>
            </a:extLst>
          </p:cNvPr>
          <p:cNvSpPr txBox="1"/>
          <p:nvPr/>
        </p:nvSpPr>
        <p:spPr>
          <a:xfrm>
            <a:off x="-259505" y="1178263"/>
            <a:ext cx="5014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Mechanical License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00F8796-4768-F654-D098-C9B62B7B2B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781081"/>
              </p:ext>
            </p:extLst>
          </p:nvPr>
        </p:nvGraphicFramePr>
        <p:xfrm>
          <a:off x="838200" y="1624542"/>
          <a:ext cx="10515600" cy="274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4166776088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00373456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40782113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1193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Composers/Songwriters</a:t>
                      </a:r>
                    </a:p>
                    <a:p>
                      <a:r>
                        <a:rPr lang="en-US" dirty="0"/>
                        <a:t>Publishers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Physical duplication of media: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Compact discs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MP3s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Toys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Compulsory license (17 USC s.115)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Harry Fox Agency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887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Composers/Songwriters</a:t>
                      </a:r>
                    </a:p>
                    <a:p>
                      <a:r>
                        <a:rPr lang="en-US" dirty="0"/>
                        <a:t>Publishers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Digital duplication through streaming, paid by digital service providers (DSP’s) like Google, Amazon, Apple, Spotify, Deezer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Mechanical Licensing Collective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722729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7D0121C4-ABB5-A296-6E58-6DE69944EE9D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71065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/>
              <a:t>The Right to Make Copies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787698-7468-BAE9-4DD3-B9ADC2DF8ABF}"/>
              </a:ext>
            </a:extLst>
          </p:cNvPr>
          <p:cNvSpPr txBox="1"/>
          <p:nvPr/>
        </p:nvSpPr>
        <p:spPr>
          <a:xfrm>
            <a:off x="-259505" y="4372822"/>
            <a:ext cx="5014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Master Use License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AA13241-CEC2-D77D-BA03-BAE55F44D4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41730"/>
              </p:ext>
            </p:extLst>
          </p:nvPr>
        </p:nvGraphicFramePr>
        <p:xfrm>
          <a:off x="838200" y="4819101"/>
          <a:ext cx="10515600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4166776088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00373456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40782113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1193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Sound Recording Copyright Owner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Any duplication of any part of a protected sound recording, including “stems,” samples, and complete works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Direct licensing with record label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887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582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1A01C56-7760-5392-6242-9B29A616EC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275414"/>
              </p:ext>
            </p:extLst>
          </p:nvPr>
        </p:nvGraphicFramePr>
        <p:xfrm>
          <a:off x="881063" y="2029354"/>
          <a:ext cx="105156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4166776088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00373456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40782113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1193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Composers/Songwriters</a:t>
                      </a:r>
                    </a:p>
                    <a:p>
                      <a:r>
                        <a:rPr lang="en-US" dirty="0"/>
                        <a:t>Publishers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Synchronize composition with audio-visual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Direct license with publisher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88782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429412C-B766-5CAF-EBEE-40BBC91C5522}"/>
              </a:ext>
            </a:extLst>
          </p:cNvPr>
          <p:cNvSpPr txBox="1"/>
          <p:nvPr/>
        </p:nvSpPr>
        <p:spPr>
          <a:xfrm>
            <a:off x="111971" y="1578313"/>
            <a:ext cx="5014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Synchronization License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7370180-9838-664B-B05A-67157B00A34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71065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/>
              <a:t>The Right to ____________</a:t>
            </a:r>
          </a:p>
        </p:txBody>
      </p:sp>
    </p:spTree>
    <p:extLst>
      <p:ext uri="{BB962C8B-B14F-4D97-AF65-F5344CB8AC3E}">
        <p14:creationId xmlns:p14="http://schemas.microsoft.com/office/powerpoint/2010/main" val="2971328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261</Words>
  <Application>Microsoft Office PowerPoint</Application>
  <PresentationFormat>Widescreen</PresentationFormat>
  <Paragraphs>67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The Right of Public Performance</vt:lpstr>
      <vt:lpstr>The Right to Digitally Transmit (perform)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Justen Barks</dc:creator>
  <cp:lastModifiedBy>Justen Barks</cp:lastModifiedBy>
  <cp:revision>9</cp:revision>
  <dcterms:created xsi:type="dcterms:W3CDTF">2018-03-08T01:09:21Z</dcterms:created>
  <dcterms:modified xsi:type="dcterms:W3CDTF">2023-12-02T01:06:47Z</dcterms:modified>
</cp:coreProperties>
</file>